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305" r:id="rId2"/>
    <p:sldId id="409" r:id="rId3"/>
    <p:sldId id="325" r:id="rId4"/>
    <p:sldId id="410" r:id="rId5"/>
    <p:sldId id="327" r:id="rId6"/>
    <p:sldId id="328" r:id="rId7"/>
    <p:sldId id="329" r:id="rId8"/>
    <p:sldId id="324" r:id="rId9"/>
    <p:sldId id="330" r:id="rId10"/>
    <p:sldId id="331" r:id="rId11"/>
    <p:sldId id="405" r:id="rId12"/>
    <p:sldId id="334" r:id="rId13"/>
    <p:sldId id="404" r:id="rId14"/>
  </p:sldIdLst>
  <p:sldSz cx="12192000" cy="6858000"/>
  <p:notesSz cx="6858000" cy="9144000"/>
  <p:embeddedFontLst>
    <p:embeddedFont>
      <p:font typeface="Roboto Condensed Light" panose="020B0604020202020204" charset="0"/>
      <p:regular r:id="rId16"/>
      <p:italic r:id="rId17"/>
    </p:embeddedFont>
    <p:embeddedFont>
      <p:font typeface="Roboto Condensed" panose="020B0604020202020204" charset="0"/>
      <p:regular r:id="rId18"/>
      <p:bold r:id="rId19"/>
      <p:italic r:id="rId20"/>
      <p:boldItalic r:id="rId21"/>
    </p:embeddedFont>
    <p:embeddedFont>
      <p:font typeface="Webdings" panose="05030102010509060703" pitchFamily="18" charset="2"/>
      <p:regular r:id="rId22"/>
    </p:embeddedFont>
    <p:embeddedFont>
      <p:font typeface="Segoe UI Black" panose="020B0A02040204020203" pitchFamily="34" charset="0"/>
      <p:bold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Wingdings 3" panose="05040102010807070707" pitchFamily="18" charset="2"/>
      <p:regular r:id="rId33"/>
    </p:embeddedFont>
    <p:embeddedFont>
      <p:font typeface="Wingdings 2" panose="05020102010507070707" pitchFamily="18" charset="2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eATBfKGnMZ1JOdPx4R/3/g==" hashData="ytg13E4V7V2BZf1IHMioy561HaAAAYVgYxlQvV+47cAf84Qyq0ppq2v2FJAyhr41KcrWG6YydjSEdjvD1yXLuw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kur Tank" initials="AT" lastIdx="3" clrIdx="0">
    <p:extLst>
      <p:ext uri="{19B8F6BF-5375-455C-9EA6-DF929625EA0E}">
        <p15:presenceInfo xmlns:p15="http://schemas.microsoft.com/office/powerpoint/2012/main" userId="53d036552207df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08B"/>
    <a:srgbClr val="301B92"/>
    <a:srgbClr val="673BB7"/>
    <a:srgbClr val="607D8B"/>
    <a:srgbClr val="ED524F"/>
    <a:srgbClr val="B71B1C"/>
    <a:srgbClr val="F54337"/>
    <a:srgbClr val="D81A60"/>
    <a:srgbClr val="890E4F"/>
    <a:srgbClr val="EA1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8" autoAdjust="0"/>
    <p:restoredTop sz="94291" autoAdjust="0"/>
  </p:normalViewPr>
  <p:slideViewPr>
    <p:cSldViewPr snapToGrid="0">
      <p:cViewPr varScale="1">
        <p:scale>
          <a:sx n="66" d="100"/>
          <a:sy n="66" d="100"/>
        </p:scale>
        <p:origin x="990" y="78"/>
      </p:cViewPr>
      <p:guideLst/>
    </p:cSldViewPr>
  </p:slideViewPr>
  <p:outlineViewPr>
    <p:cViewPr>
      <p:scale>
        <a:sx n="33" d="100"/>
        <a:sy n="33" d="100"/>
      </p:scale>
      <p:origin x="0" y="-15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6"/>
    </p:cViewPr>
  </p:sorter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11/6/2020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35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429" b="9657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280" y="2079366"/>
            <a:ext cx="3604079" cy="25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Mr.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Ankur N Tank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4323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#3110013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(EG&amp;D)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to Engineering Graphics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559062"/>
            <a:ext cx="12192000" cy="2989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5715000" y="6559062"/>
            <a:ext cx="762000" cy="2989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19EB595-1528-4E32-9BAC-0070C08A3C31}" type="slidenum">
              <a: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94" y="816096"/>
            <a:ext cx="11751213" cy="5661759"/>
          </a:xfrm>
        </p:spPr>
        <p:txBody>
          <a:bodyPr/>
          <a:lstStyle>
            <a:lvl1pPr marL="228600" indent="-228600">
              <a:buClr>
                <a:srgbClr val="F09415"/>
              </a:buClr>
              <a:buSzPct val="100000"/>
              <a:buFont typeface="Webdings" panose="05030102010509060703" pitchFamily="18" charset="2"/>
              <a:buChar char="4"/>
              <a:defRPr sz="2200"/>
            </a:lvl1pPr>
            <a:lvl2pPr marL="685800" indent="-228600">
              <a:buClr>
                <a:srgbClr val="F09415"/>
              </a:buClr>
              <a:buFont typeface="Wingdings" panose="05000000000000000000" pitchFamily="2" charset="2"/>
              <a:buChar char="§"/>
              <a:defRPr sz="2000"/>
            </a:lvl2pPr>
            <a:lvl3pPr>
              <a:buSzPct val="110000"/>
              <a:defRPr sz="1800"/>
            </a:lvl3pPr>
            <a:lvl4pPr marL="1600200" indent="-228600">
              <a:buFont typeface="Courier New" panose="02070309020205020404" pitchFamily="49" charset="0"/>
              <a:buChar char="o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94592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01600" dist="50800" dir="54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57908" y="6577727"/>
            <a:ext cx="527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Roboto Condensed Light" panose="02000000000000000000" pitchFamily="2" charset="0"/>
              </a:rPr>
              <a:t>Unit-1 </a:t>
            </a: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ea typeface="Roboto Condensed Light" panose="02000000000000000000" pitchFamily="2" charset="0"/>
              </a:rPr>
              <a:t>Basic</a:t>
            </a:r>
            <a:r>
              <a:rPr lang="en-US" sz="1200" b="0" baseline="0" dirty="0">
                <a:solidFill>
                  <a:schemeClr val="tx1">
                    <a:lumMod val="75000"/>
                    <a:lumOff val="25000"/>
                  </a:schemeClr>
                </a:solidFill>
                <a:ea typeface="Roboto Condensed Light" panose="02000000000000000000" pitchFamily="2" charset="0"/>
              </a:rPr>
              <a:t> Machine Tools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44641" y="6577727"/>
            <a:ext cx="5364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Roboto Condensed Light" panose="02000000000000000000" pitchFamily="2" charset="0"/>
              </a:rPr>
              <a:t>Darshan Institute of Engineering &amp; Technology, Rajkot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0394" y="81209"/>
            <a:ext cx="11751213" cy="532177"/>
          </a:xfrm>
        </p:spPr>
        <p:txBody>
          <a:bodyPr>
            <a:normAutofit/>
          </a:bodyPr>
          <a:lstStyle>
            <a:lvl1pPr>
              <a:defRPr lang="en-US" sz="28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361314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h-TH" alt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 alt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3A03F-75B7-4F12-9BC5-32DC2599A332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th-TH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31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h-TH" alt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 alt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E2A940-49E7-4A8F-8990-B6F9D638D5CD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th-TH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25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th-TH" alt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th-TH" alt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E3F99419-798F-4D1E-A241-3F735812B112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th-TH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600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h-TH" alt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 alt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0F924-9BD6-45A9-A7D6-DCCEED2CBC62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th-TH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4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Mr.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Ankur N Tank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#3110013 (EG&amp;D)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Engineering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Graphics and Design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Mr.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Ankur N Tank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13514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#3110013 (EG&amp;D)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to Engineering Graphics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xmlns="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Dhamsaniya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Dhamsaniya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Dhamsaniya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  <p:sldLayoutId id="2147483693" r:id="rId23"/>
    <p:sldLayoutId id="2147483694" r:id="rId24"/>
    <p:sldLayoutId id="2147483695" r:id="rId25"/>
    <p:sldLayoutId id="2147483696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40DF7F62-B5B9-4B57-A0C6-20AAE12B9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– 1</a:t>
            </a:r>
            <a:b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/>
              <a:t>Introduction to Engineering Graphics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70F327A-39DB-4532-8C34-B58E0FB2D5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ankur.tank@darshan.ac.in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BD8904D-7BE9-44D4-BB65-CD6434355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9712804466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3C0E0DFE-F6FF-4096-B98A-066F80E37F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67264"/>
            <a:ext cx="3735998" cy="290081"/>
          </a:xfrm>
        </p:spPr>
        <p:txBody>
          <a:bodyPr/>
          <a:lstStyle/>
          <a:p>
            <a:r>
              <a:rPr lang="en-US" dirty="0"/>
              <a:t>Department of Mechanical Engineering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2FB09E7E-CFBD-4231-85CF-1FE73D468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Mr. Ankur N. Tank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73027B2-0E20-4179-9141-D13C688B55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Engineering Graphics and Design </a:t>
            </a:r>
            <a:r>
              <a:rPr lang="en-US" dirty="0"/>
              <a:t>(EG&amp;D)</a:t>
            </a:r>
          </a:p>
          <a:p>
            <a:r>
              <a:rPr lang="en-US" dirty="0"/>
              <a:t>GTU #3110013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2" b="5552"/>
          <a:stretch>
            <a:fillRect/>
          </a:stretch>
        </p:blipFill>
        <p:spPr>
          <a:xfrm>
            <a:off x="327811" y="5202657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34671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D5EE5258-A743-44D0-892C-71FD2F4CDA37}"/>
              </a:ext>
            </a:extLst>
          </p:cNvPr>
          <p:cNvSpPr/>
          <p:nvPr/>
        </p:nvSpPr>
        <p:spPr>
          <a:xfrm>
            <a:off x="1225577" y="2973309"/>
            <a:ext cx="696878" cy="686429"/>
          </a:xfrm>
          <a:custGeom>
            <a:avLst/>
            <a:gdLst>
              <a:gd name="connsiteX0" fmla="*/ 0 w 696878"/>
              <a:gd name="connsiteY0" fmla="*/ 686429 h 686429"/>
              <a:gd name="connsiteX1" fmla="*/ 348439 w 696878"/>
              <a:gd name="connsiteY1" fmla="*/ 686429 h 686429"/>
              <a:gd name="connsiteX2" fmla="*/ 348439 w 696878"/>
              <a:gd name="connsiteY2" fmla="*/ 0 h 686429"/>
              <a:gd name="connsiteX3" fmla="*/ 696878 w 696878"/>
              <a:gd name="connsiteY3" fmla="*/ 0 h 68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78" h="686429">
                <a:moveTo>
                  <a:pt x="0" y="686429"/>
                </a:moveTo>
                <a:lnTo>
                  <a:pt x="348439" y="686429"/>
                </a:lnTo>
                <a:lnTo>
                  <a:pt x="348439" y="0"/>
                </a:lnTo>
                <a:lnTo>
                  <a:pt x="696878" y="0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6685" tIns="318760" rIns="336685" bIns="318761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kern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Graphics or Drawing Language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97878D74-91E4-43E1-B062-9D96FF1C5C79}"/>
              </a:ext>
            </a:extLst>
          </p:cNvPr>
          <p:cNvSpPr/>
          <p:nvPr/>
        </p:nvSpPr>
        <p:spPr>
          <a:xfrm>
            <a:off x="1225577" y="3672438"/>
            <a:ext cx="696878" cy="675888"/>
          </a:xfrm>
          <a:custGeom>
            <a:avLst/>
            <a:gdLst>
              <a:gd name="connsiteX0" fmla="*/ 0 w 696878"/>
              <a:gd name="connsiteY0" fmla="*/ 0 h 675888"/>
              <a:gd name="connsiteX1" fmla="*/ 348439 w 696878"/>
              <a:gd name="connsiteY1" fmla="*/ 0 h 675888"/>
              <a:gd name="connsiteX2" fmla="*/ 348439 w 696878"/>
              <a:gd name="connsiteY2" fmla="*/ 675888 h 675888"/>
              <a:gd name="connsiteX3" fmla="*/ 696878 w 696878"/>
              <a:gd name="connsiteY3" fmla="*/ 675888 h 67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78" h="675888">
                <a:moveTo>
                  <a:pt x="0" y="0"/>
                </a:moveTo>
                <a:lnTo>
                  <a:pt x="348439" y="0"/>
                </a:lnTo>
                <a:lnTo>
                  <a:pt x="348439" y="675888"/>
                </a:lnTo>
                <a:lnTo>
                  <a:pt x="696878" y="675888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6869" tIns="313674" rIns="336869" bIns="31367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1A6224FC-E564-45E3-A259-561BC400E0A8}"/>
              </a:ext>
            </a:extLst>
          </p:cNvPr>
          <p:cNvSpPr/>
          <p:nvPr/>
        </p:nvSpPr>
        <p:spPr>
          <a:xfrm rot="16200000">
            <a:off x="-1085088" y="3337944"/>
            <a:ext cx="3952345" cy="668987"/>
          </a:xfrm>
          <a:custGeom>
            <a:avLst/>
            <a:gdLst>
              <a:gd name="connsiteX0" fmla="*/ 0 w 3952345"/>
              <a:gd name="connsiteY0" fmla="*/ 0 h 668987"/>
              <a:gd name="connsiteX1" fmla="*/ 3952345 w 3952345"/>
              <a:gd name="connsiteY1" fmla="*/ 0 h 668987"/>
              <a:gd name="connsiteX2" fmla="*/ 3952345 w 3952345"/>
              <a:gd name="connsiteY2" fmla="*/ 668987 h 668987"/>
              <a:gd name="connsiteX3" fmla="*/ 0 w 3952345"/>
              <a:gd name="connsiteY3" fmla="*/ 668987 h 668987"/>
              <a:gd name="connsiteX4" fmla="*/ 0 w 3952345"/>
              <a:gd name="connsiteY4" fmla="*/ 0 h 66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2345" h="668987">
                <a:moveTo>
                  <a:pt x="0" y="0"/>
                </a:moveTo>
                <a:lnTo>
                  <a:pt x="3952345" y="0"/>
                </a:lnTo>
                <a:lnTo>
                  <a:pt x="3952345" y="668987"/>
                </a:lnTo>
                <a:lnTo>
                  <a:pt x="0" y="6689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59" tIns="22859" rIns="22861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Graphics Language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269008A-FCD9-4970-A9F5-DC3B8D4BBBAD}"/>
              </a:ext>
            </a:extLst>
          </p:cNvPr>
          <p:cNvSpPr/>
          <p:nvPr/>
        </p:nvSpPr>
        <p:spPr>
          <a:xfrm>
            <a:off x="1922455" y="2786122"/>
            <a:ext cx="3484420" cy="399773"/>
          </a:xfrm>
          <a:custGeom>
            <a:avLst/>
            <a:gdLst>
              <a:gd name="connsiteX0" fmla="*/ 0 w 3484420"/>
              <a:gd name="connsiteY0" fmla="*/ 0 h 399773"/>
              <a:gd name="connsiteX1" fmla="*/ 3484420 w 3484420"/>
              <a:gd name="connsiteY1" fmla="*/ 0 h 399773"/>
              <a:gd name="connsiteX2" fmla="*/ 3484420 w 3484420"/>
              <a:gd name="connsiteY2" fmla="*/ 399773 h 399773"/>
              <a:gd name="connsiteX3" fmla="*/ 0 w 3484420"/>
              <a:gd name="connsiteY3" fmla="*/ 399773 h 399773"/>
              <a:gd name="connsiteX4" fmla="*/ 0 w 3484420"/>
              <a:gd name="connsiteY4" fmla="*/ 0 h 39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420" h="399773">
                <a:moveTo>
                  <a:pt x="0" y="0"/>
                </a:moveTo>
                <a:lnTo>
                  <a:pt x="3484420" y="0"/>
                </a:lnTo>
                <a:lnTo>
                  <a:pt x="3484420" y="399773"/>
                </a:lnTo>
                <a:lnTo>
                  <a:pt x="0" y="3997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Line Types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F7C6023A-4E90-4850-8B81-B316A9F01948}"/>
              </a:ext>
            </a:extLst>
          </p:cNvPr>
          <p:cNvSpPr/>
          <p:nvPr/>
        </p:nvSpPr>
        <p:spPr>
          <a:xfrm>
            <a:off x="1922455" y="3451476"/>
            <a:ext cx="3484420" cy="420849"/>
          </a:xfrm>
          <a:custGeom>
            <a:avLst/>
            <a:gdLst>
              <a:gd name="connsiteX0" fmla="*/ 0 w 3484420"/>
              <a:gd name="connsiteY0" fmla="*/ 0 h 420849"/>
              <a:gd name="connsiteX1" fmla="*/ 3484420 w 3484420"/>
              <a:gd name="connsiteY1" fmla="*/ 0 h 420849"/>
              <a:gd name="connsiteX2" fmla="*/ 3484420 w 3484420"/>
              <a:gd name="connsiteY2" fmla="*/ 420849 h 420849"/>
              <a:gd name="connsiteX3" fmla="*/ 0 w 3484420"/>
              <a:gd name="connsiteY3" fmla="*/ 420849 h 420849"/>
              <a:gd name="connsiteX4" fmla="*/ 0 w 3484420"/>
              <a:gd name="connsiteY4" fmla="*/ 0 h 4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420" h="420849">
                <a:moveTo>
                  <a:pt x="0" y="0"/>
                </a:moveTo>
                <a:lnTo>
                  <a:pt x="3484420" y="0"/>
                </a:lnTo>
                <a:lnTo>
                  <a:pt x="3484420" y="420849"/>
                </a:lnTo>
                <a:lnTo>
                  <a:pt x="0" y="4208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Projection Methods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1415D52E-FAAC-430C-B846-70A80E8CEF3B}"/>
              </a:ext>
            </a:extLst>
          </p:cNvPr>
          <p:cNvSpPr/>
          <p:nvPr/>
        </p:nvSpPr>
        <p:spPr>
          <a:xfrm>
            <a:off x="1922455" y="4137907"/>
            <a:ext cx="3484420" cy="420839"/>
          </a:xfrm>
          <a:custGeom>
            <a:avLst/>
            <a:gdLst>
              <a:gd name="connsiteX0" fmla="*/ 0 w 3484420"/>
              <a:gd name="connsiteY0" fmla="*/ 0 h 420839"/>
              <a:gd name="connsiteX1" fmla="*/ 3484420 w 3484420"/>
              <a:gd name="connsiteY1" fmla="*/ 0 h 420839"/>
              <a:gd name="connsiteX2" fmla="*/ 3484420 w 3484420"/>
              <a:gd name="connsiteY2" fmla="*/ 420839 h 420839"/>
              <a:gd name="connsiteX3" fmla="*/ 0 w 3484420"/>
              <a:gd name="connsiteY3" fmla="*/ 420839 h 420839"/>
              <a:gd name="connsiteX4" fmla="*/ 0 w 3484420"/>
              <a:gd name="connsiteY4" fmla="*/ 0 h 42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420" h="420839">
                <a:moveTo>
                  <a:pt x="0" y="0"/>
                </a:moveTo>
                <a:lnTo>
                  <a:pt x="3484420" y="0"/>
                </a:lnTo>
                <a:lnTo>
                  <a:pt x="3484420" y="420839"/>
                </a:lnTo>
                <a:lnTo>
                  <a:pt x="0" y="4208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Geometric Constructions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ED403E8B-48E7-49D7-B82C-9F7B4CD0F1C0}"/>
              </a:ext>
            </a:extLst>
          </p:cNvPr>
          <p:cNvSpPr/>
          <p:nvPr/>
        </p:nvSpPr>
        <p:spPr>
          <a:xfrm rot="16200000">
            <a:off x="5853382" y="3368587"/>
            <a:ext cx="3173875" cy="650910"/>
          </a:xfrm>
          <a:custGeom>
            <a:avLst/>
            <a:gdLst>
              <a:gd name="connsiteX0" fmla="*/ 0 w 3173875"/>
              <a:gd name="connsiteY0" fmla="*/ 0 h 650910"/>
              <a:gd name="connsiteX1" fmla="*/ 3173875 w 3173875"/>
              <a:gd name="connsiteY1" fmla="*/ 0 h 650910"/>
              <a:gd name="connsiteX2" fmla="*/ 3173875 w 3173875"/>
              <a:gd name="connsiteY2" fmla="*/ 650910 h 650910"/>
              <a:gd name="connsiteX3" fmla="*/ 0 w 3173875"/>
              <a:gd name="connsiteY3" fmla="*/ 650910 h 650910"/>
              <a:gd name="connsiteX4" fmla="*/ 0 w 3173875"/>
              <a:gd name="connsiteY4" fmla="*/ 0 h 65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3875" h="650910">
                <a:moveTo>
                  <a:pt x="0" y="0"/>
                </a:moveTo>
                <a:lnTo>
                  <a:pt x="3173875" y="0"/>
                </a:lnTo>
                <a:lnTo>
                  <a:pt x="3173875" y="650910"/>
                </a:lnTo>
                <a:lnTo>
                  <a:pt x="0" y="6509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59" tIns="22860" rIns="22860" bIns="22859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Word Language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D949E8F6-ACC3-403E-AD6C-452AC9DD86B5}"/>
              </a:ext>
            </a:extLst>
          </p:cNvPr>
          <p:cNvSpPr/>
          <p:nvPr/>
        </p:nvSpPr>
        <p:spPr>
          <a:xfrm>
            <a:off x="8441158" y="2790583"/>
            <a:ext cx="3376913" cy="393015"/>
          </a:xfrm>
          <a:custGeom>
            <a:avLst/>
            <a:gdLst>
              <a:gd name="connsiteX0" fmla="*/ 0 w 3376913"/>
              <a:gd name="connsiteY0" fmla="*/ 0 h 433645"/>
              <a:gd name="connsiteX1" fmla="*/ 3376913 w 3376913"/>
              <a:gd name="connsiteY1" fmla="*/ 0 h 433645"/>
              <a:gd name="connsiteX2" fmla="*/ 3376913 w 3376913"/>
              <a:gd name="connsiteY2" fmla="*/ 433645 h 433645"/>
              <a:gd name="connsiteX3" fmla="*/ 0 w 3376913"/>
              <a:gd name="connsiteY3" fmla="*/ 433645 h 433645"/>
              <a:gd name="connsiteX4" fmla="*/ 0 w 3376913"/>
              <a:gd name="connsiteY4" fmla="*/ 0 h 43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6913" h="433645">
                <a:moveTo>
                  <a:pt x="0" y="0"/>
                </a:moveTo>
                <a:lnTo>
                  <a:pt x="3376913" y="0"/>
                </a:lnTo>
                <a:lnTo>
                  <a:pt x="3376913" y="433645"/>
                </a:lnTo>
                <a:lnTo>
                  <a:pt x="0" y="4336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Letters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74F14B6D-D38F-495B-AC47-D4758CAF2BF2}"/>
              </a:ext>
            </a:extLst>
          </p:cNvPr>
          <p:cNvSpPr/>
          <p:nvPr/>
        </p:nvSpPr>
        <p:spPr>
          <a:xfrm>
            <a:off x="8441158" y="3451475"/>
            <a:ext cx="3376913" cy="420849"/>
          </a:xfrm>
          <a:custGeom>
            <a:avLst/>
            <a:gdLst>
              <a:gd name="connsiteX0" fmla="*/ 0 w 3376913"/>
              <a:gd name="connsiteY0" fmla="*/ 0 h 496509"/>
              <a:gd name="connsiteX1" fmla="*/ 3376913 w 3376913"/>
              <a:gd name="connsiteY1" fmla="*/ 0 h 496509"/>
              <a:gd name="connsiteX2" fmla="*/ 3376913 w 3376913"/>
              <a:gd name="connsiteY2" fmla="*/ 496509 h 496509"/>
              <a:gd name="connsiteX3" fmla="*/ 0 w 3376913"/>
              <a:gd name="connsiteY3" fmla="*/ 496509 h 496509"/>
              <a:gd name="connsiteX4" fmla="*/ 0 w 3376913"/>
              <a:gd name="connsiteY4" fmla="*/ 0 h 496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6913" h="496509">
                <a:moveTo>
                  <a:pt x="0" y="0"/>
                </a:moveTo>
                <a:lnTo>
                  <a:pt x="3376913" y="0"/>
                </a:lnTo>
                <a:lnTo>
                  <a:pt x="3376913" y="496509"/>
                </a:lnTo>
                <a:lnTo>
                  <a:pt x="0" y="4965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Numbers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41A0142-27EA-49B8-9991-BB2BA2CEF080}"/>
              </a:ext>
            </a:extLst>
          </p:cNvPr>
          <p:cNvSpPr/>
          <p:nvPr/>
        </p:nvSpPr>
        <p:spPr>
          <a:xfrm>
            <a:off x="8441158" y="4140200"/>
            <a:ext cx="3376913" cy="418546"/>
          </a:xfrm>
          <a:custGeom>
            <a:avLst/>
            <a:gdLst>
              <a:gd name="connsiteX0" fmla="*/ 0 w 3376913"/>
              <a:gd name="connsiteY0" fmla="*/ 0 h 470018"/>
              <a:gd name="connsiteX1" fmla="*/ 3376913 w 3376913"/>
              <a:gd name="connsiteY1" fmla="*/ 0 h 470018"/>
              <a:gd name="connsiteX2" fmla="*/ 3376913 w 3376913"/>
              <a:gd name="connsiteY2" fmla="*/ 470018 h 470018"/>
              <a:gd name="connsiteX3" fmla="*/ 0 w 3376913"/>
              <a:gd name="connsiteY3" fmla="*/ 470018 h 470018"/>
              <a:gd name="connsiteX4" fmla="*/ 0 w 3376913"/>
              <a:gd name="connsiteY4" fmla="*/ 0 h 47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6913" h="470018">
                <a:moveTo>
                  <a:pt x="0" y="0"/>
                </a:moveTo>
                <a:lnTo>
                  <a:pt x="3376913" y="0"/>
                </a:lnTo>
                <a:lnTo>
                  <a:pt x="3376913" y="470018"/>
                </a:lnTo>
                <a:lnTo>
                  <a:pt x="0" y="4700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Notes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38DB0466-BB44-4BE6-84ED-79DF7D3B9378}"/>
              </a:ext>
            </a:extLst>
          </p:cNvPr>
          <p:cNvCxnSpPr>
            <a:cxnSpLocks/>
          </p:cNvCxnSpPr>
          <p:nvPr/>
        </p:nvCxnSpPr>
        <p:spPr>
          <a:xfrm>
            <a:off x="1574016" y="3664501"/>
            <a:ext cx="34843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7F1A6B36-2478-4B88-B9B6-6F40D6DCB451}"/>
              </a:ext>
            </a:extLst>
          </p:cNvPr>
          <p:cNvSpPr/>
          <p:nvPr/>
        </p:nvSpPr>
        <p:spPr>
          <a:xfrm>
            <a:off x="7766077" y="2986009"/>
            <a:ext cx="696878" cy="686429"/>
          </a:xfrm>
          <a:custGeom>
            <a:avLst/>
            <a:gdLst>
              <a:gd name="connsiteX0" fmla="*/ 0 w 696878"/>
              <a:gd name="connsiteY0" fmla="*/ 686429 h 686429"/>
              <a:gd name="connsiteX1" fmla="*/ 348439 w 696878"/>
              <a:gd name="connsiteY1" fmla="*/ 686429 h 686429"/>
              <a:gd name="connsiteX2" fmla="*/ 348439 w 696878"/>
              <a:gd name="connsiteY2" fmla="*/ 0 h 686429"/>
              <a:gd name="connsiteX3" fmla="*/ 696878 w 696878"/>
              <a:gd name="connsiteY3" fmla="*/ 0 h 68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78" h="686429">
                <a:moveTo>
                  <a:pt x="0" y="686429"/>
                </a:moveTo>
                <a:lnTo>
                  <a:pt x="348439" y="686429"/>
                </a:lnTo>
                <a:lnTo>
                  <a:pt x="348439" y="0"/>
                </a:lnTo>
                <a:lnTo>
                  <a:pt x="696878" y="0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6685" tIns="318760" rIns="336685" bIns="318761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kern="1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5472683F-4B2B-47CA-83A4-4ED90EE66E42}"/>
              </a:ext>
            </a:extLst>
          </p:cNvPr>
          <p:cNvSpPr/>
          <p:nvPr/>
        </p:nvSpPr>
        <p:spPr>
          <a:xfrm>
            <a:off x="7766077" y="3685138"/>
            <a:ext cx="696878" cy="675888"/>
          </a:xfrm>
          <a:custGeom>
            <a:avLst/>
            <a:gdLst>
              <a:gd name="connsiteX0" fmla="*/ 0 w 696878"/>
              <a:gd name="connsiteY0" fmla="*/ 0 h 675888"/>
              <a:gd name="connsiteX1" fmla="*/ 348439 w 696878"/>
              <a:gd name="connsiteY1" fmla="*/ 0 h 675888"/>
              <a:gd name="connsiteX2" fmla="*/ 348439 w 696878"/>
              <a:gd name="connsiteY2" fmla="*/ 675888 h 675888"/>
              <a:gd name="connsiteX3" fmla="*/ 696878 w 696878"/>
              <a:gd name="connsiteY3" fmla="*/ 675888 h 67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78" h="675888">
                <a:moveTo>
                  <a:pt x="0" y="0"/>
                </a:moveTo>
                <a:lnTo>
                  <a:pt x="348439" y="0"/>
                </a:lnTo>
                <a:lnTo>
                  <a:pt x="348439" y="675888"/>
                </a:lnTo>
                <a:lnTo>
                  <a:pt x="696878" y="675888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6869" tIns="313674" rIns="336869" bIns="313674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kern="12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1C584EE-D575-420B-9907-562F21BE0588}"/>
              </a:ext>
            </a:extLst>
          </p:cNvPr>
          <p:cNvCxnSpPr>
            <a:cxnSpLocks/>
          </p:cNvCxnSpPr>
          <p:nvPr/>
        </p:nvCxnSpPr>
        <p:spPr>
          <a:xfrm>
            <a:off x="8114516" y="3677201"/>
            <a:ext cx="34843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41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37C6BB-6AA2-4A7C-B162-D9BF508E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5BDB73-4CCF-484F-A6A2-08CC135DB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ea typeface="Roboto Condensed" pitchFamily="2" charset="0"/>
                <a:cs typeface="Arial" panose="020B0604020202020204" pitchFamily="34" charset="0"/>
              </a:rPr>
              <a:t>Drawing Standards are set of rules that govern how technical drawings are represented.</a:t>
            </a:r>
          </a:p>
          <a:p>
            <a:r>
              <a:rPr lang="en-US" sz="2200" dirty="0">
                <a:ea typeface="Roboto Condensed" pitchFamily="2" charset="0"/>
                <a:cs typeface="Arial" panose="020B0604020202020204" pitchFamily="34" charset="0"/>
              </a:rPr>
              <a:t>Drawing standards are used so that drawings convey the same meaning to everyone who read them.</a:t>
            </a:r>
          </a:p>
          <a:p>
            <a:r>
              <a:rPr lang="en-US" b="1" u="sng" dirty="0"/>
              <a:t>BIS-SP 46 Standards</a:t>
            </a:r>
            <a:r>
              <a:rPr lang="en-US" sz="2200" b="1" u="sng" dirty="0">
                <a:ea typeface="Roboto Condensed" pitchFamily="2" charset="0"/>
                <a:cs typeface="Arial" panose="020B0604020202020204" pitchFamily="34" charset="0"/>
              </a:rPr>
              <a:t>:</a:t>
            </a:r>
            <a:endParaRPr lang="en-US" sz="2200" dirty="0">
              <a:ea typeface="Roboto Condensed" pitchFamily="2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ea typeface="Roboto Condensed" pitchFamily="2" charset="0"/>
                <a:cs typeface="Arial" panose="020B0604020202020204" pitchFamily="34" charset="0"/>
              </a:rPr>
              <a:t>The BIS-SP 46 – 1988 is the standard which is for "Engineering Drawing Practice for Schools &amp; Colleges” and revised as SP – 46  in 2003.</a:t>
            </a:r>
          </a:p>
          <a:p>
            <a:pPr lvl="1"/>
            <a:r>
              <a:rPr lang="en-US" sz="2200" dirty="0">
                <a:ea typeface="Roboto Condensed" pitchFamily="2" charset="0"/>
                <a:cs typeface="Arial" panose="020B0604020202020204" pitchFamily="34" charset="0"/>
              </a:rPr>
              <a:t>Following standards are commonly used in drawing practice:</a:t>
            </a:r>
          </a:p>
          <a:p>
            <a:pPr marL="887412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Roboto" pitchFamily="2" charset="0"/>
                <a:cs typeface="Arial" panose="020B0604020202020204" pitchFamily="34" charset="0"/>
              </a:rPr>
              <a:t>IS 1444:1989</a:t>
            </a:r>
            <a:r>
              <a:rPr lang="en-US" sz="2200" dirty="0">
                <a:ea typeface="Roboto" pitchFamily="2" charset="0"/>
                <a:cs typeface="Arial" panose="020B0604020202020204" pitchFamily="34" charset="0"/>
              </a:rPr>
              <a:t> - DRAWING BOARD SPECIFICATIONS</a:t>
            </a:r>
          </a:p>
          <a:p>
            <a:pPr marL="887412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Roboto" pitchFamily="2" charset="0"/>
                <a:cs typeface="Arial" panose="020B0604020202020204" pitchFamily="34" charset="0"/>
              </a:rPr>
              <a:t>IS 15021:2001 - </a:t>
            </a:r>
            <a:r>
              <a:rPr lang="en-US" sz="2200" dirty="0">
                <a:ea typeface="Roboto" pitchFamily="2" charset="0"/>
                <a:cs typeface="Arial" panose="020B0604020202020204" pitchFamily="34" charset="0"/>
              </a:rPr>
              <a:t>PROJECTIONS METHOD</a:t>
            </a:r>
          </a:p>
          <a:p>
            <a:pPr marL="887412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Roboto" pitchFamily="2" charset="0"/>
                <a:cs typeface="Arial" panose="020B0604020202020204" pitchFamily="34" charset="0"/>
              </a:rPr>
              <a:t>IS 3221:1966 -  </a:t>
            </a:r>
            <a:r>
              <a:rPr lang="en-US" sz="2200" dirty="0">
                <a:ea typeface="Roboto" pitchFamily="2" charset="0"/>
                <a:cs typeface="Arial" panose="020B0604020202020204" pitchFamily="34" charset="0"/>
              </a:rPr>
              <a:t>DRAWING INSTRUMENTS</a:t>
            </a:r>
          </a:p>
          <a:p>
            <a:pPr marL="887412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Roboto" pitchFamily="2" charset="0"/>
                <a:cs typeface="Arial" panose="020B0604020202020204" pitchFamily="34" charset="0"/>
              </a:rPr>
              <a:t>IS 10713:1983 -  </a:t>
            </a:r>
            <a:r>
              <a:rPr lang="en-US" sz="2200" dirty="0">
                <a:ea typeface="Roboto" pitchFamily="2" charset="0"/>
                <a:cs typeface="Arial" panose="020B0604020202020204" pitchFamily="34" charset="0"/>
              </a:rPr>
              <a:t>SCALES</a:t>
            </a:r>
          </a:p>
          <a:p>
            <a:pPr marL="887412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Roboto" pitchFamily="2" charset="0"/>
                <a:cs typeface="Arial" panose="020B0604020202020204" pitchFamily="34" charset="0"/>
              </a:rPr>
              <a:t>IS 10714:2001 - </a:t>
            </a:r>
            <a:r>
              <a:rPr lang="en-US" sz="2200" dirty="0">
                <a:ea typeface="Roboto" pitchFamily="2" charset="0"/>
                <a:cs typeface="Arial" panose="020B0604020202020204" pitchFamily="34" charset="0"/>
              </a:rPr>
              <a:t>LINES</a:t>
            </a:r>
          </a:p>
          <a:p>
            <a:pPr marL="887412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Roboto" pitchFamily="2" charset="0"/>
                <a:cs typeface="Arial" panose="020B0604020202020204" pitchFamily="34" charset="0"/>
              </a:rPr>
              <a:t>IS 9609:2001 - </a:t>
            </a:r>
            <a:r>
              <a:rPr lang="en-US" sz="2200" dirty="0">
                <a:ea typeface="Roboto" pitchFamily="2" charset="0"/>
                <a:cs typeface="Arial" panose="020B0604020202020204" pitchFamily="34" charset="0"/>
              </a:rPr>
              <a:t>LETTERING</a:t>
            </a:r>
          </a:p>
          <a:p>
            <a:pPr marL="887412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Roboto" pitchFamily="2" charset="0"/>
                <a:cs typeface="Arial" panose="020B0604020202020204" pitchFamily="34" charset="0"/>
              </a:rPr>
              <a:t>IS 11669:1986 - </a:t>
            </a:r>
            <a:r>
              <a:rPr lang="en-US" sz="2200" dirty="0">
                <a:ea typeface="Roboto" pitchFamily="2" charset="0"/>
                <a:cs typeface="Arial" panose="020B0604020202020204" pitchFamily="34" charset="0"/>
              </a:rPr>
              <a:t>DIMENSIONING</a:t>
            </a:r>
          </a:p>
          <a:p>
            <a:pPr marL="887412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Roboto" pitchFamily="2" charset="0"/>
                <a:cs typeface="Arial" panose="020B0604020202020204" pitchFamily="34" charset="0"/>
              </a:rPr>
              <a:t>IS 10711:2001 - </a:t>
            </a:r>
            <a:r>
              <a:rPr lang="en-US" sz="2200" dirty="0">
                <a:ea typeface="Roboto" pitchFamily="2" charset="0"/>
                <a:cs typeface="Arial" panose="020B0604020202020204" pitchFamily="34" charset="0"/>
              </a:rPr>
              <a:t>SIZE &amp; LAYOUTS OF DRAWING SHEETS</a:t>
            </a:r>
          </a:p>
          <a:p>
            <a:pPr lvl="1"/>
            <a:endParaRPr lang="en-US" sz="2200" dirty="0">
              <a:ea typeface="Roboto Condensed" pitchFamily="2" charset="0"/>
              <a:cs typeface="Arial" panose="020B0604020202020204" pitchFamily="34" charset="0"/>
            </a:endParaRPr>
          </a:p>
          <a:p>
            <a:pPr lvl="1"/>
            <a:endParaRPr lang="en-US" sz="2200" dirty="0">
              <a:ea typeface="Roboto Condensed" pitchFamily="2" charset="0"/>
              <a:cs typeface="Arial" panose="020B0604020202020204" pitchFamily="34" charset="0"/>
            </a:endParaRPr>
          </a:p>
          <a:p>
            <a:endParaRPr lang="en-US" sz="2400" dirty="0">
              <a:ea typeface="Roboto Condensed" pitchFamily="2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2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Codes - Country wise</a:t>
            </a: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2500200" y="5795066"/>
            <a:ext cx="6182877" cy="521583"/>
            <a:chOff x="1576" y="3262"/>
            <a:chExt cx="3418" cy="28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576" y="3278"/>
              <a:ext cx="36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ISO</a:t>
              </a: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312" y="3262"/>
              <a:ext cx="268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International Standards Organization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251716" y="1563658"/>
            <a:ext cx="8429552" cy="510677"/>
            <a:chOff x="326" y="1414"/>
            <a:chExt cx="4660" cy="281"/>
          </a:xfrm>
        </p:grpSpPr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1552" y="1424"/>
              <a:ext cx="465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ANSI</a:t>
              </a: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2288" y="1414"/>
              <a:ext cx="269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American National Standard Institute</a:t>
              </a:r>
            </a:p>
          </p:txBody>
        </p:sp>
        <p:sp>
          <p:nvSpPr>
            <p:cNvPr id="10" name="Text Box 19"/>
            <p:cNvSpPr txBox="1">
              <a:spLocks noChangeArrowheads="1"/>
            </p:cNvSpPr>
            <p:nvPr/>
          </p:nvSpPr>
          <p:spPr bwMode="auto">
            <a:xfrm>
              <a:off x="326" y="1424"/>
              <a:ext cx="41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USA</a:t>
              </a: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188403" y="2174292"/>
            <a:ext cx="7519667" cy="537939"/>
            <a:chOff x="291" y="1750"/>
            <a:chExt cx="4157" cy="296"/>
          </a:xfrm>
        </p:grpSpPr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1561" y="1775"/>
              <a:ext cx="33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JIS</a:t>
              </a:r>
            </a:p>
          </p:txBody>
        </p:sp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2288" y="1750"/>
              <a:ext cx="216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Japanese Industrial Standard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291" y="1752"/>
              <a:ext cx="545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Japan</a:t>
              </a:r>
            </a:p>
          </p:txBody>
        </p:sp>
      </p:grpSp>
      <p:grpSp>
        <p:nvGrpSpPr>
          <p:cNvPr id="15" name="Group 34"/>
          <p:cNvGrpSpPr>
            <a:grpSpLocks/>
          </p:cNvGrpSpPr>
          <p:nvPr/>
        </p:nvGrpSpPr>
        <p:grpSpPr bwMode="auto">
          <a:xfrm>
            <a:off x="188403" y="2814012"/>
            <a:ext cx="5866317" cy="523401"/>
            <a:chOff x="291" y="2102"/>
            <a:chExt cx="3243" cy="288"/>
          </a:xfrm>
        </p:grpSpPr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1569" y="2119"/>
              <a:ext cx="305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BS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2296" y="2102"/>
              <a:ext cx="123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British Standard</a:t>
              </a: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291" y="2105"/>
              <a:ext cx="31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UK</a:t>
              </a:r>
            </a:p>
          </p:txBody>
        </p:sp>
      </p:grpSp>
      <p:grpSp>
        <p:nvGrpSpPr>
          <p:cNvPr id="19" name="Group 35"/>
          <p:cNvGrpSpPr>
            <a:grpSpLocks/>
          </p:cNvGrpSpPr>
          <p:nvPr/>
        </p:nvGrpSpPr>
        <p:grpSpPr bwMode="auto">
          <a:xfrm>
            <a:off x="117856" y="3488244"/>
            <a:ext cx="6423464" cy="532487"/>
            <a:chOff x="252" y="2473"/>
            <a:chExt cx="3551" cy="293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1577" y="2495"/>
              <a:ext cx="31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AS</a:t>
              </a: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2304" y="2478"/>
              <a:ext cx="1499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Australian Standard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252" y="2473"/>
              <a:ext cx="821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Australia</a:t>
              </a:r>
            </a:p>
          </p:txBody>
        </p:sp>
      </p:grpSp>
      <p:grpSp>
        <p:nvGrpSpPr>
          <p:cNvPr id="23" name="Group 36"/>
          <p:cNvGrpSpPr>
            <a:grpSpLocks/>
          </p:cNvGrpSpPr>
          <p:nvPr/>
        </p:nvGrpSpPr>
        <p:grpSpPr bwMode="auto">
          <a:xfrm>
            <a:off x="88913" y="4157026"/>
            <a:ext cx="7977322" cy="532486"/>
            <a:chOff x="236" y="2841"/>
            <a:chExt cx="4410" cy="293"/>
          </a:xfrm>
        </p:grpSpPr>
        <p:sp>
          <p:nvSpPr>
            <p:cNvPr id="24" name="Text Box 17"/>
            <p:cNvSpPr txBox="1">
              <a:spLocks noChangeArrowheads="1"/>
            </p:cNvSpPr>
            <p:nvPr/>
          </p:nvSpPr>
          <p:spPr bwMode="auto">
            <a:xfrm>
              <a:off x="2296" y="2842"/>
              <a:ext cx="235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Deutsches Institut  für Normung</a:t>
              </a:r>
            </a:p>
          </p:txBody>
        </p:sp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1577" y="2863"/>
              <a:ext cx="37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DIN</a:t>
              </a: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36" y="2841"/>
              <a:ext cx="736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rgbClr val="212121"/>
                  </a:solidFill>
                  <a:ea typeface="Roboto" pitchFamily="2" charset="0"/>
                  <a:cs typeface="Arial" panose="020B0604020202020204" pitchFamily="34" charset="0"/>
                </a:rPr>
                <a:t>Germany</a:t>
              </a:r>
            </a:p>
          </p:txBody>
        </p:sp>
      </p:grpSp>
      <p:grpSp>
        <p:nvGrpSpPr>
          <p:cNvPr id="27" name="Group 38"/>
          <p:cNvGrpSpPr>
            <a:grpSpLocks/>
          </p:cNvGrpSpPr>
          <p:nvPr/>
        </p:nvGrpSpPr>
        <p:grpSpPr bwMode="auto">
          <a:xfrm>
            <a:off x="211919" y="840353"/>
            <a:ext cx="9319539" cy="654250"/>
            <a:chOff x="304" y="1016"/>
            <a:chExt cx="5152" cy="360"/>
          </a:xfrm>
        </p:grpSpPr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315" y="1024"/>
              <a:ext cx="5131" cy="336"/>
            </a:xfrm>
            <a:prstGeom prst="rect">
              <a:avLst/>
            </a:prstGeom>
            <a:solidFill>
              <a:srgbClr val="CCFFC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>
              <a:off x="304" y="1376"/>
              <a:ext cx="51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>
              <a:off x="320" y="1016"/>
              <a:ext cx="51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326" y="1033"/>
              <a:ext cx="7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+mj-lt"/>
                  <a:ea typeface="Roboto" pitchFamily="2" charset="0"/>
                  <a:cs typeface="Arial" panose="020B0604020202020204" pitchFamily="34" charset="0"/>
                </a:rPr>
                <a:t>Country</a:t>
              </a:r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1502" y="1041"/>
              <a:ext cx="5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b="1" kern="0" dirty="0">
                  <a:solidFill>
                    <a:srgbClr val="212121"/>
                  </a:solidFill>
                  <a:latin typeface="+mj-lt"/>
                  <a:ea typeface="Roboto" pitchFamily="2" charset="0"/>
                  <a:cs typeface="Arial" panose="020B0604020202020204" pitchFamily="34" charset="0"/>
                </a:rPr>
                <a:t>Code</a:t>
              </a:r>
            </a:p>
          </p:txBody>
        </p:sp>
        <p:sp>
          <p:nvSpPr>
            <p:cNvPr id="33" name="Text Box 28"/>
            <p:cNvSpPr txBox="1">
              <a:spLocks noChangeArrowheads="1"/>
            </p:cNvSpPr>
            <p:nvPr/>
          </p:nvSpPr>
          <p:spPr bwMode="auto">
            <a:xfrm>
              <a:off x="3198" y="1025"/>
              <a:ext cx="8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b="1" kern="0" dirty="0">
                  <a:solidFill>
                    <a:srgbClr val="212121"/>
                  </a:solidFill>
                  <a:latin typeface="+mj-lt"/>
                  <a:ea typeface="Roboto" pitchFamily="2" charset="0"/>
                  <a:cs typeface="Arial" panose="020B0604020202020204" pitchFamily="34" charset="0"/>
                </a:rPr>
                <a:t>Full Name</a:t>
              </a:r>
            </a:p>
          </p:txBody>
        </p:sp>
      </p:grp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138135" y="6509288"/>
            <a:ext cx="929059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</a:endParaRPr>
          </a:p>
        </p:txBody>
      </p:sp>
      <p:grpSp>
        <p:nvGrpSpPr>
          <p:cNvPr id="35" name="Group 36"/>
          <p:cNvGrpSpPr>
            <a:grpSpLocks/>
          </p:cNvGrpSpPr>
          <p:nvPr/>
        </p:nvGrpSpPr>
        <p:grpSpPr bwMode="auto">
          <a:xfrm>
            <a:off x="117856" y="4968171"/>
            <a:ext cx="7850705" cy="530669"/>
            <a:chOff x="244" y="2842"/>
            <a:chExt cx="4340" cy="292"/>
          </a:xfrm>
        </p:grpSpPr>
        <p:sp>
          <p:nvSpPr>
            <p:cNvPr id="36" name="Text Box 17"/>
            <p:cNvSpPr txBox="1">
              <a:spLocks noChangeArrowheads="1"/>
            </p:cNvSpPr>
            <p:nvPr/>
          </p:nvSpPr>
          <p:spPr bwMode="auto">
            <a:xfrm>
              <a:off x="2296" y="2842"/>
              <a:ext cx="228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rgbClr val="21212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Bureau of Indian Standards</a:t>
              </a:r>
            </a:p>
          </p:txBody>
        </p:sp>
        <p:sp>
          <p:nvSpPr>
            <p:cNvPr id="37" name="Text Box 18"/>
            <p:cNvSpPr txBox="1">
              <a:spLocks noChangeArrowheads="1"/>
            </p:cNvSpPr>
            <p:nvPr/>
          </p:nvSpPr>
          <p:spPr bwMode="auto">
            <a:xfrm>
              <a:off x="1577" y="2863"/>
              <a:ext cx="39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rgbClr val="21212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BIS</a:t>
              </a:r>
            </a:p>
          </p:txBody>
        </p:sp>
        <p:sp>
          <p:nvSpPr>
            <p:cNvPr id="38" name="Text Box 23"/>
            <p:cNvSpPr txBox="1">
              <a:spLocks noChangeArrowheads="1"/>
            </p:cNvSpPr>
            <p:nvPr/>
          </p:nvSpPr>
          <p:spPr bwMode="auto">
            <a:xfrm>
              <a:off x="244" y="2842"/>
              <a:ext cx="51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rgbClr val="212121"/>
                  </a:solidFill>
                  <a:latin typeface="Roboto" pitchFamily="2" charset="0"/>
                  <a:ea typeface="Roboto" pitchFamily="2" charset="0"/>
                  <a:cs typeface="Arial" panose="020B0604020202020204" pitchFamily="34" charset="0"/>
                </a:rPr>
                <a:t>India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145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Instruments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Topic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7800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we learned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Modes of Communications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Graphics language, structure and its importance in Engineering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 to BIS SP- 46 Standards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/>
              <a:t>Thank you…!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“Drawing is not what one sees but what one can make others see.” – EDGAR DEGAS</a:t>
            </a:r>
          </a:p>
        </p:txBody>
      </p:sp>
    </p:spTree>
    <p:extLst>
      <p:ext uri="{BB962C8B-B14F-4D97-AF65-F5344CB8AC3E}">
        <p14:creationId xmlns:p14="http://schemas.microsoft.com/office/powerpoint/2010/main" val="21277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animBg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1C44D-21C4-4E54-82E4-08D60B24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Communication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DD50FFA-9EEA-4289-AB5A-ABFDD7A1A5DF}"/>
              </a:ext>
            </a:extLst>
          </p:cNvPr>
          <p:cNvSpPr/>
          <p:nvPr/>
        </p:nvSpPr>
        <p:spPr>
          <a:xfrm>
            <a:off x="5191432" y="988032"/>
            <a:ext cx="1592826" cy="604683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727DA4BA-D734-4C21-BCE9-8C2A2BC20113}"/>
              </a:ext>
            </a:extLst>
          </p:cNvPr>
          <p:cNvCxnSpPr>
            <a:stCxn id="7" idx="2"/>
          </p:cNvCxnSpPr>
          <p:nvPr/>
        </p:nvCxnSpPr>
        <p:spPr>
          <a:xfrm flipH="1">
            <a:off x="5973097" y="1592715"/>
            <a:ext cx="0" cy="398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D9063FE-D9D0-4E31-B4E9-0BA7685CA072}"/>
              </a:ext>
            </a:extLst>
          </p:cNvPr>
          <p:cNvGrpSpPr/>
          <p:nvPr/>
        </p:nvGrpSpPr>
        <p:grpSpPr>
          <a:xfrm>
            <a:off x="1413796" y="1976284"/>
            <a:ext cx="9325230" cy="0"/>
            <a:chOff x="1413796" y="1976284"/>
            <a:chExt cx="9325230" cy="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E0A893AD-9096-4C6F-B747-4E3AC9D79196}"/>
                </a:ext>
              </a:extLst>
            </p:cNvPr>
            <p:cNvCxnSpPr/>
            <p:nvPr/>
          </p:nvCxnSpPr>
          <p:spPr>
            <a:xfrm flipH="1">
              <a:off x="1413796" y="1976284"/>
              <a:ext cx="455725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EADF8EC1-C6A2-44E4-92B1-9A13693E7AC5}"/>
                </a:ext>
              </a:extLst>
            </p:cNvPr>
            <p:cNvCxnSpPr/>
            <p:nvPr/>
          </p:nvCxnSpPr>
          <p:spPr>
            <a:xfrm>
              <a:off x="5975297" y="1976284"/>
              <a:ext cx="476372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060D82F-E432-4230-9E0F-B8F4FBBEF363}"/>
              </a:ext>
            </a:extLst>
          </p:cNvPr>
          <p:cNvCxnSpPr/>
          <p:nvPr/>
        </p:nvCxnSpPr>
        <p:spPr>
          <a:xfrm>
            <a:off x="1412539" y="1973903"/>
            <a:ext cx="0" cy="445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997E5DB7-A342-4A73-B4A8-3D596E289CED}"/>
              </a:ext>
            </a:extLst>
          </p:cNvPr>
          <p:cNvCxnSpPr/>
          <p:nvPr/>
        </p:nvCxnSpPr>
        <p:spPr>
          <a:xfrm>
            <a:off x="3721509" y="1976284"/>
            <a:ext cx="0" cy="445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08DDB368-EB21-43DD-AEF6-27D65912B04A}"/>
              </a:ext>
            </a:extLst>
          </p:cNvPr>
          <p:cNvCxnSpPr/>
          <p:nvPr/>
        </p:nvCxnSpPr>
        <p:spPr>
          <a:xfrm>
            <a:off x="5973097" y="1989862"/>
            <a:ext cx="0" cy="445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D4575A96-0D02-4AE1-8D1A-C14F25183BF6}"/>
              </a:ext>
            </a:extLst>
          </p:cNvPr>
          <p:cNvCxnSpPr>
            <a:cxnSpLocks/>
          </p:cNvCxnSpPr>
          <p:nvPr/>
        </p:nvCxnSpPr>
        <p:spPr>
          <a:xfrm>
            <a:off x="8342670" y="1979468"/>
            <a:ext cx="0" cy="4634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13A3243D-9A22-4B15-A148-E29C8BC79CAE}"/>
              </a:ext>
            </a:extLst>
          </p:cNvPr>
          <p:cNvCxnSpPr/>
          <p:nvPr/>
        </p:nvCxnSpPr>
        <p:spPr>
          <a:xfrm>
            <a:off x="10731909" y="1983658"/>
            <a:ext cx="0" cy="445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CED35458-A985-43F7-9CB8-D8DDCD956F55}"/>
              </a:ext>
            </a:extLst>
          </p:cNvPr>
          <p:cNvCxnSpPr/>
          <p:nvPr/>
        </p:nvCxnSpPr>
        <p:spPr>
          <a:xfrm>
            <a:off x="2484277" y="3470442"/>
            <a:ext cx="23154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03399849-2B16-432E-8C6E-0B4FAB0D31B7}"/>
              </a:ext>
            </a:extLst>
          </p:cNvPr>
          <p:cNvCxnSpPr/>
          <p:nvPr/>
        </p:nvCxnSpPr>
        <p:spPr>
          <a:xfrm>
            <a:off x="2480974" y="3468061"/>
            <a:ext cx="0" cy="445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8CE6D7E0-40DB-4F6B-BE1B-59D347869710}"/>
              </a:ext>
            </a:extLst>
          </p:cNvPr>
          <p:cNvCxnSpPr>
            <a:cxnSpLocks/>
          </p:cNvCxnSpPr>
          <p:nvPr/>
        </p:nvCxnSpPr>
        <p:spPr>
          <a:xfrm>
            <a:off x="4797393" y="3470442"/>
            <a:ext cx="0" cy="459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3DADD46-F959-49E2-B882-AC375AF60D0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699388" y="3055310"/>
            <a:ext cx="0" cy="414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20C99F9-C084-42B9-8981-B6C1EA9DDB7E}"/>
              </a:ext>
            </a:extLst>
          </p:cNvPr>
          <p:cNvSpPr txBox="1"/>
          <p:nvPr/>
        </p:nvSpPr>
        <p:spPr>
          <a:xfrm>
            <a:off x="1665917" y="3889267"/>
            <a:ext cx="1577726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Engineering Drawing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113309D-9F91-49ED-8E6E-11EF7F152ECA}"/>
              </a:ext>
            </a:extLst>
          </p:cNvPr>
          <p:cNvSpPr txBox="1"/>
          <p:nvPr/>
        </p:nvSpPr>
        <p:spPr>
          <a:xfrm>
            <a:off x="4010911" y="3930432"/>
            <a:ext cx="1577726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Modern</a:t>
            </a:r>
          </a:p>
          <a:p>
            <a:pPr algn="ctr"/>
            <a:r>
              <a:rPr lang="en-US" b="1" dirty="0"/>
              <a:t>Art/Painting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9A95BC-DA17-4D7A-8D47-98DE8967E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30" y="3285640"/>
            <a:ext cx="3044081" cy="3044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D119F4B-EC3E-46E3-A220-B78035F02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90" y="3285648"/>
            <a:ext cx="3519159" cy="3044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CC40273-3521-4913-B1ED-3E9157963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78" y="3243058"/>
            <a:ext cx="2535831" cy="3032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DF6DF63-4E9A-4DC9-A2A0-2E48240215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4"/>
          <a:stretch/>
        </p:blipFill>
        <p:spPr>
          <a:xfrm>
            <a:off x="7745190" y="3321567"/>
            <a:ext cx="3738825" cy="28953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5A2C71C-F1D6-4B6E-A2C9-869CC2B65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20" y="4625795"/>
            <a:ext cx="1550317" cy="19378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DB0C3AB-7925-4CCF-B447-9E1EF79B7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34" y="4582630"/>
            <a:ext cx="3060860" cy="18659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A68F524-E788-46B0-A9C3-2B02A40C7FF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9" t="5971" r="9774" b="7703"/>
          <a:stretch/>
        </p:blipFill>
        <p:spPr>
          <a:xfrm>
            <a:off x="1702270" y="4739407"/>
            <a:ext cx="1454551" cy="15523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33987E6-AD71-4563-94BB-821C23CBE0BE}"/>
              </a:ext>
            </a:extLst>
          </p:cNvPr>
          <p:cNvSpPr txBox="1"/>
          <p:nvPr/>
        </p:nvSpPr>
        <p:spPr>
          <a:xfrm>
            <a:off x="5270849" y="2427321"/>
            <a:ext cx="1592826" cy="6463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Written</a:t>
            </a:r>
            <a:r>
              <a:rPr lang="en-US" dirty="0"/>
              <a:t> </a:t>
            </a:r>
            <a:r>
              <a:rPr lang="en-US" b="1" dirty="0"/>
              <a:t>Language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1A709C0-0032-4722-BF5F-D17DFEAFCFFA}"/>
              </a:ext>
            </a:extLst>
          </p:cNvPr>
          <p:cNvSpPr txBox="1"/>
          <p:nvPr/>
        </p:nvSpPr>
        <p:spPr>
          <a:xfrm>
            <a:off x="7625055" y="2408979"/>
            <a:ext cx="1584617" cy="6463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Vocal/Spoken</a:t>
            </a:r>
            <a:r>
              <a:rPr lang="en-US" dirty="0"/>
              <a:t> </a:t>
            </a:r>
            <a:r>
              <a:rPr lang="en-US" b="1" dirty="0"/>
              <a:t>Language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6EB9B05-AB21-45E5-A27A-A061FC635164}"/>
              </a:ext>
            </a:extLst>
          </p:cNvPr>
          <p:cNvSpPr txBox="1"/>
          <p:nvPr/>
        </p:nvSpPr>
        <p:spPr>
          <a:xfrm>
            <a:off x="9898990" y="2408980"/>
            <a:ext cx="1705168" cy="6463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Computer</a:t>
            </a:r>
            <a:r>
              <a:rPr lang="en-US" dirty="0"/>
              <a:t> </a:t>
            </a:r>
            <a:r>
              <a:rPr lang="en-US" b="1" dirty="0"/>
              <a:t>Language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03D45A7-4172-49A2-B81C-2886EF2FA3CC}"/>
              </a:ext>
            </a:extLst>
          </p:cNvPr>
          <p:cNvSpPr txBox="1"/>
          <p:nvPr/>
        </p:nvSpPr>
        <p:spPr>
          <a:xfrm>
            <a:off x="2912633" y="2408979"/>
            <a:ext cx="1669697" cy="6463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Graphical Language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9734367-B345-4086-B3D1-AFE11FA1E2E8}"/>
              </a:ext>
            </a:extLst>
          </p:cNvPr>
          <p:cNvSpPr txBox="1"/>
          <p:nvPr/>
        </p:nvSpPr>
        <p:spPr>
          <a:xfrm>
            <a:off x="645589" y="2411770"/>
            <a:ext cx="1577726" cy="6463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Sign</a:t>
            </a:r>
          </a:p>
          <a:p>
            <a:pPr algn="ctr"/>
            <a:r>
              <a:rPr lang="en-US" b="1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216568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7" grpId="0" animBg="1"/>
      <p:bldP spid="37" grpId="1" animBg="1"/>
      <p:bldP spid="39" grpId="0" animBg="1"/>
      <p:bldP spid="39" grpId="1" animBg="1"/>
      <p:bldP spid="30" grpId="0" animBg="1"/>
      <p:bldP spid="30" grpId="1" animBg="1"/>
      <p:bldP spid="28" grpId="0" animBg="1"/>
      <p:bldP spid="28" grpId="1" animBg="1"/>
      <p:bldP spid="32" grpId="0" animBg="1"/>
      <p:bldP spid="32" grpId="1" animBg="1"/>
      <p:bldP spid="26" grpId="0" animBg="1"/>
      <p:bldP spid="26" grpId="1" animBg="1"/>
      <p:bldP spid="24" grpId="0" animBg="1"/>
      <p:bldP spid="2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Engineering Graphics Language or Drawing</a:t>
            </a:r>
          </a:p>
        </p:txBody>
      </p:sp>
      <p:pic>
        <p:nvPicPr>
          <p:cNvPr id="4" name="Picture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lum bright="-24000" contras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452" b="85876" l="5837" r="98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3" t="10479" r="1686" b="11000"/>
          <a:stretch/>
        </p:blipFill>
        <p:spPr bwMode="auto">
          <a:xfrm>
            <a:off x="0" y="2129486"/>
            <a:ext cx="4753603" cy="264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Block Arc 8">
            <a:extLst>
              <a:ext uri="{FF2B5EF4-FFF2-40B4-BE49-F238E27FC236}">
                <a16:creationId xmlns:a16="http://schemas.microsoft.com/office/drawing/2014/main" xmlns="" id="{C5910F5F-5699-45EB-9870-CAC58CAC338D}"/>
              </a:ext>
            </a:extLst>
          </p:cNvPr>
          <p:cNvSpPr/>
          <p:nvPr/>
        </p:nvSpPr>
        <p:spPr>
          <a:xfrm>
            <a:off x="-1448234" y="355598"/>
            <a:ext cx="6858674" cy="6858674"/>
          </a:xfrm>
          <a:prstGeom prst="blockArc">
            <a:avLst>
              <a:gd name="adj1" fmla="val 18900000"/>
              <a:gd name="adj2" fmla="val 2700000"/>
              <a:gd name="adj3" fmla="val 315"/>
            </a:avLst>
          </a:prstGeom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hemeClr val="accent6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F4938225-A207-437C-81BE-B6F54A2B5428}"/>
              </a:ext>
            </a:extLst>
          </p:cNvPr>
          <p:cNvSpPr/>
          <p:nvPr/>
        </p:nvSpPr>
        <p:spPr>
          <a:xfrm>
            <a:off x="5018767" y="1720128"/>
            <a:ext cx="7102919" cy="1019029"/>
          </a:xfrm>
          <a:custGeom>
            <a:avLst/>
            <a:gdLst>
              <a:gd name="connsiteX0" fmla="*/ 0 w 7102919"/>
              <a:gd name="connsiteY0" fmla="*/ 0 h 1019029"/>
              <a:gd name="connsiteX1" fmla="*/ 7102919 w 7102919"/>
              <a:gd name="connsiteY1" fmla="*/ 0 h 1019029"/>
              <a:gd name="connsiteX2" fmla="*/ 7102919 w 7102919"/>
              <a:gd name="connsiteY2" fmla="*/ 1019029 h 1019029"/>
              <a:gd name="connsiteX3" fmla="*/ 0 w 7102919"/>
              <a:gd name="connsiteY3" fmla="*/ 1019029 h 1019029"/>
              <a:gd name="connsiteX4" fmla="*/ 0 w 7102919"/>
              <a:gd name="connsiteY4" fmla="*/ 0 h 101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2919" h="1019029">
                <a:moveTo>
                  <a:pt x="0" y="0"/>
                </a:moveTo>
                <a:lnTo>
                  <a:pt x="7102919" y="0"/>
                </a:lnTo>
                <a:lnTo>
                  <a:pt x="7102919" y="1019029"/>
                </a:lnTo>
                <a:lnTo>
                  <a:pt x="0" y="1019029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854" tIns="60960" rIns="60960" bIns="6096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+mn-lt"/>
                <a:ea typeface="Roboto" pitchFamily="2" charset="0"/>
                <a:cs typeface="Arial" panose="020B0604020202020204" pitchFamily="34" charset="0"/>
              </a:rPr>
              <a:t>Try to write a description of this object</a:t>
            </a:r>
            <a:r>
              <a:rPr lang="en-US" sz="2400" kern="1200" dirty="0">
                <a:latin typeface="+mn-lt"/>
                <a:cs typeface="Arial" panose="020B0604020202020204" pitchFamily="34" charset="0"/>
              </a:rPr>
              <a:t>.</a:t>
            </a:r>
            <a:endParaRPr lang="en-US" sz="2400" kern="1200" dirty="0"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49A9CC5-DEC1-41CF-8D4C-38BEE8B8968C}"/>
              </a:ext>
            </a:extLst>
          </p:cNvPr>
          <p:cNvSpPr/>
          <p:nvPr/>
        </p:nvSpPr>
        <p:spPr>
          <a:xfrm>
            <a:off x="4381874" y="1592749"/>
            <a:ext cx="1273786" cy="1273786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2127A9B-A36A-4CE2-B2F1-C50CC71DA32D}"/>
              </a:ext>
            </a:extLst>
          </p:cNvPr>
          <p:cNvSpPr/>
          <p:nvPr/>
        </p:nvSpPr>
        <p:spPr>
          <a:xfrm>
            <a:off x="5389184" y="3248672"/>
            <a:ext cx="6732502" cy="1019029"/>
          </a:xfrm>
          <a:custGeom>
            <a:avLst/>
            <a:gdLst>
              <a:gd name="connsiteX0" fmla="*/ 0 w 6732502"/>
              <a:gd name="connsiteY0" fmla="*/ 0 h 1019029"/>
              <a:gd name="connsiteX1" fmla="*/ 6732502 w 6732502"/>
              <a:gd name="connsiteY1" fmla="*/ 0 h 1019029"/>
              <a:gd name="connsiteX2" fmla="*/ 6732502 w 6732502"/>
              <a:gd name="connsiteY2" fmla="*/ 1019029 h 1019029"/>
              <a:gd name="connsiteX3" fmla="*/ 0 w 6732502"/>
              <a:gd name="connsiteY3" fmla="*/ 1019029 h 1019029"/>
              <a:gd name="connsiteX4" fmla="*/ 0 w 6732502"/>
              <a:gd name="connsiteY4" fmla="*/ 0 h 101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2502" h="1019029">
                <a:moveTo>
                  <a:pt x="0" y="0"/>
                </a:moveTo>
                <a:lnTo>
                  <a:pt x="6732502" y="0"/>
                </a:lnTo>
                <a:lnTo>
                  <a:pt x="6732502" y="1019029"/>
                </a:lnTo>
                <a:lnTo>
                  <a:pt x="0" y="1019029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023728"/>
              <a:satOff val="-20662"/>
              <a:lumOff val="-1568"/>
              <a:alphaOff val="0"/>
            </a:schemeClr>
          </a:fillRef>
          <a:effectRef idx="2">
            <a:schemeClr val="accent5">
              <a:hueOff val="-1023728"/>
              <a:satOff val="-20662"/>
              <a:lumOff val="-15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854" tIns="60960" rIns="60960" bIns="60960" numCol="1" spcCol="1270" anchor="ctr" anchorCtr="0">
            <a:noAutofit/>
          </a:bodyPr>
          <a:lstStyle/>
          <a:p>
            <a:pPr marL="0" lvl="0" indent="0" algn="just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+mn-lt"/>
                <a:ea typeface="Roboto" pitchFamily="2" charset="0"/>
                <a:cs typeface="Arial" panose="020B0604020202020204" pitchFamily="34" charset="0"/>
              </a:rPr>
              <a:t>Test your written description by having someone attempt to make a sketch from your description.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DAB479C-FAB1-451E-BEC6-3EE979890B29}"/>
              </a:ext>
            </a:extLst>
          </p:cNvPr>
          <p:cNvSpPr/>
          <p:nvPr/>
        </p:nvSpPr>
        <p:spPr>
          <a:xfrm>
            <a:off x="4752291" y="3121293"/>
            <a:ext cx="1273786" cy="1273786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-1023728"/>
              <a:satOff val="-20662"/>
              <a:lumOff val="-156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CB005538-C949-43C9-AEE4-48E2DFEB7A2B}"/>
              </a:ext>
            </a:extLst>
          </p:cNvPr>
          <p:cNvSpPr/>
          <p:nvPr/>
        </p:nvSpPr>
        <p:spPr>
          <a:xfrm>
            <a:off x="5018767" y="4777215"/>
            <a:ext cx="7102919" cy="1019029"/>
          </a:xfrm>
          <a:custGeom>
            <a:avLst/>
            <a:gdLst>
              <a:gd name="connsiteX0" fmla="*/ 0 w 7102919"/>
              <a:gd name="connsiteY0" fmla="*/ 0 h 1019029"/>
              <a:gd name="connsiteX1" fmla="*/ 7102919 w 7102919"/>
              <a:gd name="connsiteY1" fmla="*/ 0 h 1019029"/>
              <a:gd name="connsiteX2" fmla="*/ 7102919 w 7102919"/>
              <a:gd name="connsiteY2" fmla="*/ 1019029 h 1019029"/>
              <a:gd name="connsiteX3" fmla="*/ 0 w 7102919"/>
              <a:gd name="connsiteY3" fmla="*/ 1019029 h 1019029"/>
              <a:gd name="connsiteX4" fmla="*/ 0 w 7102919"/>
              <a:gd name="connsiteY4" fmla="*/ 0 h 101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2919" h="1019029">
                <a:moveTo>
                  <a:pt x="0" y="0"/>
                </a:moveTo>
                <a:lnTo>
                  <a:pt x="7102919" y="0"/>
                </a:lnTo>
                <a:lnTo>
                  <a:pt x="7102919" y="1019029"/>
                </a:lnTo>
                <a:lnTo>
                  <a:pt x="0" y="1019029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2047456"/>
              <a:satOff val="-41324"/>
              <a:lumOff val="-3136"/>
              <a:alphaOff val="0"/>
            </a:schemeClr>
          </a:fillRef>
          <a:effectRef idx="2">
            <a:schemeClr val="accent5">
              <a:hueOff val="-2047456"/>
              <a:satOff val="-41324"/>
              <a:lumOff val="-31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854" tIns="60960" rIns="60960" bIns="60960" numCol="1" spcCol="1270" anchor="ctr" anchorCtr="0">
            <a:noAutofit/>
          </a:bodyPr>
          <a:lstStyle/>
          <a:p>
            <a:pPr marL="0" lvl="0" indent="0" algn="just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latin typeface="+mn-lt"/>
                <a:ea typeface="Roboto" pitchFamily="2" charset="0"/>
                <a:cs typeface="Arial" panose="020B0604020202020204" pitchFamily="34" charset="0"/>
              </a:rPr>
              <a:t>Outcome of this exercise : The word languages are insufficient for describing the size, shape and  features  completely as well as in details.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452A6F-9893-424A-B1FC-B0BADA97ACC0}"/>
              </a:ext>
            </a:extLst>
          </p:cNvPr>
          <p:cNvSpPr/>
          <p:nvPr/>
        </p:nvSpPr>
        <p:spPr>
          <a:xfrm>
            <a:off x="4381874" y="4649836"/>
            <a:ext cx="1273786" cy="1273786"/>
          </a:xfrm>
          <a:prstGeom prst="ellipse">
            <a:avLst/>
          </a:pr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-2047456"/>
              <a:satOff val="-41324"/>
              <a:lumOff val="-313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06" y="1704496"/>
            <a:ext cx="862094" cy="10801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98" y="3190868"/>
            <a:ext cx="977804" cy="977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89" y="4871937"/>
            <a:ext cx="963929" cy="7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0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248B5E-9141-4211-9448-F5F3B5A1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Graphics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AE0AF1-9BA1-4DA9-8782-801FBB8F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718077" cy="5590565"/>
          </a:xfrm>
        </p:spPr>
        <p:txBody>
          <a:bodyPr/>
          <a:lstStyle/>
          <a:p>
            <a:r>
              <a:rPr lang="en-US" sz="2400" dirty="0">
                <a:latin typeface="+mj-lt"/>
                <a:ea typeface="Calibri" panose="020F0502020204030204" pitchFamily="34" charset="0"/>
              </a:rPr>
              <a:t>Graphics language in “Engineering Application” uses lines to represent the following</a:t>
            </a:r>
          </a:p>
          <a:p>
            <a:pPr marL="508000">
              <a:buFont typeface="Wingdings 3" panose="05040102010807070707" pitchFamily="18" charset="2"/>
              <a:buChar char=""/>
            </a:pPr>
            <a:r>
              <a:rPr lang="en-US" sz="2200" dirty="0">
                <a:latin typeface="+mj-lt"/>
                <a:ea typeface="Calibri" panose="020F0502020204030204" pitchFamily="34" charset="0"/>
              </a:rPr>
              <a:t>Surfaces</a:t>
            </a:r>
          </a:p>
          <a:p>
            <a:pPr marL="508000">
              <a:buFont typeface="Wingdings 3" panose="05040102010807070707" pitchFamily="18" charset="2"/>
              <a:buChar char=""/>
            </a:pPr>
            <a:r>
              <a:rPr lang="en-US" sz="2200" dirty="0">
                <a:latin typeface="+mj-lt"/>
                <a:ea typeface="Calibri" panose="020F0502020204030204" pitchFamily="34" charset="0"/>
              </a:rPr>
              <a:t>Edges</a:t>
            </a:r>
          </a:p>
          <a:p>
            <a:pPr marL="508000">
              <a:buFont typeface="Wingdings 3" panose="05040102010807070707" pitchFamily="18" charset="2"/>
              <a:buChar char=""/>
            </a:pPr>
            <a:r>
              <a:rPr lang="en-US" sz="2200" dirty="0">
                <a:latin typeface="+mj-lt"/>
                <a:ea typeface="Calibri" panose="020F0502020204030204" pitchFamily="34" charset="0"/>
              </a:rPr>
              <a:t>Contours</a:t>
            </a:r>
          </a:p>
          <a:p>
            <a:r>
              <a:rPr lang="en-US" sz="2400" dirty="0">
                <a:latin typeface="+mj-lt"/>
                <a:ea typeface="Calibri" panose="020F0502020204030204" pitchFamily="34" charset="0"/>
              </a:rPr>
              <a:t>The language is known as  “</a:t>
            </a:r>
            <a:r>
              <a:rPr lang="en-US" sz="2400" b="1" dirty="0">
                <a:latin typeface="+mj-lt"/>
                <a:ea typeface="Calibri" panose="020F0502020204030204" pitchFamily="34" charset="0"/>
              </a:rPr>
              <a:t>Drawing</a:t>
            </a:r>
            <a:r>
              <a:rPr lang="en-US" sz="2400" dirty="0">
                <a:latin typeface="+mj-lt"/>
                <a:ea typeface="Calibri" panose="020F0502020204030204" pitchFamily="34" charset="0"/>
              </a:rPr>
              <a:t>”  or  “</a:t>
            </a:r>
            <a:r>
              <a:rPr lang="en-US" sz="2400" b="1" dirty="0">
                <a:latin typeface="+mj-lt"/>
                <a:ea typeface="Calibri" panose="020F0502020204030204" pitchFamily="34" charset="0"/>
              </a:rPr>
              <a:t>Drafting</a:t>
            </a:r>
            <a:r>
              <a:rPr lang="en-US" sz="2400" dirty="0">
                <a:latin typeface="+mj-lt"/>
                <a:ea typeface="Calibri" panose="020F0502020204030204" pitchFamily="34" charset="0"/>
              </a:rPr>
              <a:t>”.</a:t>
            </a:r>
          </a:p>
          <a:p>
            <a:r>
              <a:rPr lang="en-US" sz="2400" dirty="0">
                <a:latin typeface="+mj-lt"/>
                <a:ea typeface="Calibri" panose="020F0502020204030204" pitchFamily="34" charset="0"/>
              </a:rPr>
              <a:t>A drawing can be done using  “</a:t>
            </a:r>
            <a:r>
              <a:rPr lang="en-US" sz="2400" b="1" dirty="0">
                <a:latin typeface="+mj-lt"/>
                <a:ea typeface="Calibri" panose="020F0502020204030204" pitchFamily="34" charset="0"/>
              </a:rPr>
              <a:t>Freehand,  Instruments</a:t>
            </a:r>
            <a:r>
              <a:rPr lang="en-US" sz="2400" dirty="0">
                <a:latin typeface="+mj-lt"/>
                <a:ea typeface="Calibri" panose="020F0502020204030204" pitchFamily="34" charset="0"/>
              </a:rPr>
              <a:t> or  </a:t>
            </a:r>
            <a:r>
              <a:rPr lang="en-US" sz="2400" b="1" dirty="0">
                <a:latin typeface="+mj-lt"/>
                <a:ea typeface="Calibri" panose="020F0502020204030204" pitchFamily="34" charset="0"/>
              </a:rPr>
              <a:t>Computer  applications</a:t>
            </a:r>
            <a:r>
              <a:rPr lang="en-US" b="1" dirty="0">
                <a:latin typeface="+mj-lt"/>
                <a:ea typeface="Calibri" panose="020F0502020204030204" pitchFamily="34" charset="0"/>
              </a:rPr>
              <a:t>’</a:t>
            </a:r>
            <a:r>
              <a:rPr lang="en-US" sz="2400" dirty="0">
                <a:latin typeface="+mj-lt"/>
                <a:ea typeface="Calibri" panose="020F0502020204030204" pitchFamily="34" charset="0"/>
              </a:rPr>
              <a:t>.</a:t>
            </a:r>
          </a:p>
          <a:p>
            <a:endParaRPr lang="en-US" sz="2400" dirty="0">
              <a:latin typeface="+mj-lt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xmlns="" id="{C54CE6FB-92AD-4D1F-AB56-CEA9DA71B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-24000" contras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452" b="85876" l="5837" r="98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529419" y="1681526"/>
            <a:ext cx="4895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BA5C1195-E304-4BAD-9D2C-8709C5DACCEE}"/>
              </a:ext>
            </a:extLst>
          </p:cNvPr>
          <p:cNvCxnSpPr/>
          <p:nvPr/>
        </p:nvCxnSpPr>
        <p:spPr>
          <a:xfrm flipH="1">
            <a:off x="10099037" y="2373087"/>
            <a:ext cx="261257" cy="9943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824CE18-5FB6-4EBE-80FB-FB08BCEE2A35}"/>
              </a:ext>
            </a:extLst>
          </p:cNvPr>
          <p:cNvSpPr/>
          <p:nvPr/>
        </p:nvSpPr>
        <p:spPr>
          <a:xfrm>
            <a:off x="10403836" y="2188421"/>
            <a:ext cx="11673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ea typeface="Roboto" pitchFamily="2" charset="0"/>
                <a:cs typeface="Arial" panose="020B0604020202020204" pitchFamily="34" charset="0"/>
              </a:rPr>
              <a:t>Surfaces</a:t>
            </a:r>
            <a:endParaRPr lang="en-US" sz="2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11D6398A-0B29-4673-A1EE-E1D2079E677E}"/>
              </a:ext>
            </a:extLst>
          </p:cNvPr>
          <p:cNvCxnSpPr/>
          <p:nvPr/>
        </p:nvCxnSpPr>
        <p:spPr>
          <a:xfrm flipV="1">
            <a:off x="6977014" y="3653247"/>
            <a:ext cx="457200" cy="7837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43C1D99-67FF-4DDF-A6C2-E706EC349CC3}"/>
              </a:ext>
            </a:extLst>
          </p:cNvPr>
          <p:cNvSpPr/>
          <p:nvPr/>
        </p:nvSpPr>
        <p:spPr>
          <a:xfrm>
            <a:off x="6654109" y="4437018"/>
            <a:ext cx="8627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ea typeface="Roboto" pitchFamily="2" charset="0"/>
                <a:cs typeface="Arial" panose="020B0604020202020204" pitchFamily="34" charset="0"/>
              </a:rPr>
              <a:t>Edges</a:t>
            </a:r>
            <a:endParaRPr lang="en-US" sz="2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5BD191B-E20B-44BD-96A1-EC4F10EE98A1}"/>
              </a:ext>
            </a:extLst>
          </p:cNvPr>
          <p:cNvCxnSpPr/>
          <p:nvPr/>
        </p:nvCxnSpPr>
        <p:spPr>
          <a:xfrm flipH="1">
            <a:off x="8348614" y="1380310"/>
            <a:ext cx="365760" cy="1136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835C279-8F00-4A7D-B0A5-C9F946C4DDD2}"/>
              </a:ext>
            </a:extLst>
          </p:cNvPr>
          <p:cNvSpPr/>
          <p:nvPr/>
        </p:nvSpPr>
        <p:spPr>
          <a:xfrm>
            <a:off x="8766074" y="1195644"/>
            <a:ext cx="11977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ea typeface="Roboto" pitchFamily="2" charset="0"/>
                <a:cs typeface="Arial" panose="020B0604020202020204" pitchFamily="34" charset="0"/>
              </a:rPr>
              <a:t>Contours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73AB55-006D-467D-8E1B-036107F2290D}"/>
              </a:ext>
            </a:extLst>
          </p:cNvPr>
          <p:cNvSpPr/>
          <p:nvPr/>
        </p:nvSpPr>
        <p:spPr>
          <a:xfrm>
            <a:off x="6096000" y="899887"/>
            <a:ext cx="5965371" cy="41099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6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Hand Drawing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Roboto Condensed" pitchFamily="2" charset="0"/>
                <a:cs typeface="Arial" panose="020B0604020202020204" pitchFamily="34" charset="0"/>
              </a:rPr>
              <a:t>The lines are sketched without using instruments other than pencils and erasers.</a:t>
            </a:r>
            <a:endParaRPr lang="en-US" dirty="0">
              <a:ea typeface="Roboto Condensed" pitchFamily="2" charset="0"/>
            </a:endParaRP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639885" y="1512076"/>
            <a:ext cx="4911079" cy="4848967"/>
            <a:chOff x="259" y="1219"/>
            <a:chExt cx="2591" cy="2857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299" y="1380"/>
              <a:ext cx="10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sz="2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1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8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4" r="57084" b="745"/>
            <a:stretch/>
          </p:blipFill>
          <p:spPr bwMode="auto">
            <a:xfrm>
              <a:off x="259" y="1219"/>
              <a:ext cx="2591" cy="2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09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Drawing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Roboto Condensed" pitchFamily="2" charset="0"/>
                <a:cs typeface="Arial" panose="020B0604020202020204" pitchFamily="34" charset="0"/>
              </a:rPr>
              <a:t>Instruments are used to draw straight lines, circles, and curves concisely and accurately. Thus, the drawings are usually made to scale.</a:t>
            </a:r>
          </a:p>
          <a:p>
            <a:endParaRPr lang="en-US" dirty="0"/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754214" y="1710315"/>
            <a:ext cx="10616235" cy="4122012"/>
            <a:chOff x="64" y="1974"/>
            <a:chExt cx="5305" cy="2185"/>
          </a:xfrm>
        </p:grpSpPr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36000" contrast="54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" y="1978"/>
              <a:ext cx="2365" cy="2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12" descr="drafting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" y="1974"/>
              <a:ext cx="2492" cy="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381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by using Computer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Roboto Condensed" pitchFamily="2" charset="0"/>
                <a:cs typeface="Arial" panose="020B0604020202020204" pitchFamily="34" charset="0"/>
              </a:rPr>
              <a:t>The drawings are usually made by commercial software such as AutoCAD, Creo, Solid Works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7DD46F-AEF2-469A-AAF3-DA08D001F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7" y="1763872"/>
            <a:ext cx="5709866" cy="380364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A70FC6CA-7BC2-4DBA-86F3-183593E0E2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6586142"/>
                  </p:ext>
                </p:extLst>
              </p:nvPr>
            </p:nvGraphicFramePr>
            <p:xfrm>
              <a:off x="7618682" y="1584887"/>
              <a:ext cx="3285481" cy="41616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85481" cy="4161610"/>
                    </a:xfrm>
                    <a:prstGeom prst="rect">
                      <a:avLst/>
                    </a:prstGeom>
                  </am3d:spPr>
                  <am3d:camera>
                    <am3d:pos x="0" y="0" z="766274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7178" d="1000000"/>
                    <am3d:preTrans dx="-6894166" dy="-35430921" dz="18262903"/>
                    <am3d:scale>
                      <am3d:sx n="1000000" d="1000000"/>
                      <am3d:sy n="1000000" d="1000000"/>
                      <am3d:sz n="1000000" d="1000000"/>
                    </am3d:scale>
                    <am3d:rot ax="4491749" ay="-2466882" az="-40582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xmlns="" id="{A70FC6CA-7BC2-4DBA-86F3-183593E0E2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8682" y="1584887"/>
                <a:ext cx="3285481" cy="41616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6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EG&amp;D in CSE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995646"/>
            <a:ext cx="11929641" cy="55905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6"/>
          <a:stretch/>
        </p:blipFill>
        <p:spPr>
          <a:xfrm>
            <a:off x="745215" y="2117106"/>
            <a:ext cx="1757120" cy="1683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02" y="1612277"/>
            <a:ext cx="7172554" cy="4305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9" t="7862" r="15472" b="6601"/>
          <a:stretch/>
        </p:blipFill>
        <p:spPr>
          <a:xfrm>
            <a:off x="4952453" y="1658565"/>
            <a:ext cx="6907580" cy="4259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52" y="1658564"/>
            <a:ext cx="6827791" cy="4203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69" y="1701306"/>
            <a:ext cx="6896787" cy="41610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63205" y="6057273"/>
            <a:ext cx="36984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Website and Application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4412" y="6054345"/>
            <a:ext cx="30636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2D and 3D Gaming Design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94587" y="6064337"/>
            <a:ext cx="2023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OS Icon Design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33028" y="6038955"/>
            <a:ext cx="6827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Graphics Design and  3D Modeling Software Coding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7668" y="3854057"/>
            <a:ext cx="2932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85250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or Drawing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lang="en-US" dirty="0">
                <a:ea typeface="Roboto Condensed" pitchFamily="2" charset="0"/>
                <a:cs typeface="Arial" panose="020B0604020202020204" pitchFamily="34" charset="0"/>
              </a:rPr>
              <a:t>Engineering drawings are made up of graphics language and word language.</a:t>
            </a:r>
          </a:p>
          <a:p>
            <a:pPr lvl="1">
              <a:buSzPct val="100000"/>
            </a:pPr>
            <a:r>
              <a:rPr lang="en-US" sz="2200" dirty="0">
                <a:solidFill>
                  <a:schemeClr val="accent6"/>
                </a:solidFill>
                <a:ea typeface="Roboto Condensed" pitchFamily="2" charset="0"/>
                <a:cs typeface="Arial" panose="020B0604020202020204" pitchFamily="34" charset="0"/>
              </a:rPr>
              <a:t>Graphics Language</a:t>
            </a:r>
            <a:r>
              <a:rPr lang="en-US" sz="2200" dirty="0">
                <a:ea typeface="Roboto Condensed" pitchFamily="2" charset="0"/>
                <a:cs typeface="Arial" panose="020B0604020202020204" pitchFamily="34" charset="0"/>
              </a:rPr>
              <a:t>: Describes shapes mainly</a:t>
            </a:r>
          </a:p>
          <a:p>
            <a:pPr lvl="1">
              <a:buSzPct val="100000"/>
            </a:pPr>
            <a:r>
              <a:rPr lang="en-US" sz="2200" dirty="0">
                <a:solidFill>
                  <a:schemeClr val="accent2"/>
                </a:solidFill>
                <a:ea typeface="Roboto Condensed" pitchFamily="2" charset="0"/>
                <a:cs typeface="Arial" panose="020B0604020202020204" pitchFamily="34" charset="0"/>
              </a:rPr>
              <a:t>Word Language</a:t>
            </a:r>
            <a:r>
              <a:rPr lang="en-US" sz="2200" dirty="0">
                <a:ea typeface="Roboto Condensed" pitchFamily="2" charset="0"/>
                <a:cs typeface="Arial" panose="020B0604020202020204" pitchFamily="34" charset="0"/>
              </a:rPr>
              <a:t>: Describes size, location and specification of object</a:t>
            </a:r>
          </a:p>
          <a:p>
            <a:pPr marL="0" indent="0">
              <a:buNone/>
            </a:pPr>
            <a:endParaRPr lang="en-US" dirty="0">
              <a:ea typeface="Roboto Condensed" pitchFamily="2" charset="0"/>
              <a:cs typeface="Arial" panose="020B0604020202020204" pitchFamily="34" charset="0"/>
            </a:endParaRPr>
          </a:p>
        </p:txBody>
      </p: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3924361" y="2592929"/>
            <a:ext cx="4738687" cy="3633788"/>
            <a:chOff x="2603" y="1870"/>
            <a:chExt cx="2985" cy="2289"/>
          </a:xfrm>
        </p:grpSpPr>
        <p:sp>
          <p:nvSpPr>
            <p:cNvPr id="5" name="Rectangle 18"/>
            <p:cNvSpPr>
              <a:spLocks noChangeArrowheads="1"/>
            </p:cNvSpPr>
            <p:nvPr/>
          </p:nvSpPr>
          <p:spPr bwMode="auto">
            <a:xfrm>
              <a:off x="2603" y="1870"/>
              <a:ext cx="2985" cy="22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2687" y="1952"/>
              <a:ext cx="2833" cy="21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4667" y="3784"/>
              <a:ext cx="853" cy="2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22"/>
            <p:cNvSpPr>
              <a:spLocks noChangeArrowheads="1"/>
            </p:cNvSpPr>
            <p:nvPr/>
          </p:nvSpPr>
          <p:spPr bwMode="auto">
            <a:xfrm>
              <a:off x="4668" y="3927"/>
              <a:ext cx="85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9" name="Picture 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423" y="2873917"/>
            <a:ext cx="3171825" cy="292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101"/>
          <p:cNvGrpSpPr>
            <a:grpSpLocks/>
          </p:cNvGrpSpPr>
          <p:nvPr/>
        </p:nvGrpSpPr>
        <p:grpSpPr bwMode="auto">
          <a:xfrm>
            <a:off x="4178361" y="2854867"/>
            <a:ext cx="2527300" cy="2725737"/>
            <a:chOff x="2763" y="2035"/>
            <a:chExt cx="1592" cy="1717"/>
          </a:xfrm>
        </p:grpSpPr>
        <p:sp>
          <p:nvSpPr>
            <p:cNvPr id="11" name="Oval 33"/>
            <p:cNvSpPr>
              <a:spLocks noChangeArrowheads="1"/>
            </p:cNvSpPr>
            <p:nvPr/>
          </p:nvSpPr>
          <p:spPr bwMode="auto">
            <a:xfrm>
              <a:off x="3369" y="2035"/>
              <a:ext cx="845" cy="30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Oval 34"/>
            <p:cNvSpPr>
              <a:spLocks noChangeArrowheads="1"/>
            </p:cNvSpPr>
            <p:nvPr/>
          </p:nvSpPr>
          <p:spPr bwMode="auto">
            <a:xfrm>
              <a:off x="3937" y="3092"/>
              <a:ext cx="418" cy="42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Oval 35"/>
            <p:cNvSpPr>
              <a:spLocks noChangeArrowheads="1"/>
            </p:cNvSpPr>
            <p:nvPr/>
          </p:nvSpPr>
          <p:spPr bwMode="auto">
            <a:xfrm>
              <a:off x="2763" y="3521"/>
              <a:ext cx="236" cy="23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" name="Group 100"/>
          <p:cNvGrpSpPr>
            <a:grpSpLocks/>
          </p:cNvGrpSpPr>
          <p:nvPr/>
        </p:nvGrpSpPr>
        <p:grpSpPr bwMode="auto">
          <a:xfrm>
            <a:off x="4614923" y="3450179"/>
            <a:ext cx="2028825" cy="2087563"/>
            <a:chOff x="3038" y="2410"/>
            <a:chExt cx="1278" cy="1315"/>
          </a:xfrm>
        </p:grpSpPr>
        <p:grpSp>
          <p:nvGrpSpPr>
            <p:cNvPr id="15" name="Group 96"/>
            <p:cNvGrpSpPr>
              <a:grpSpLocks/>
            </p:cNvGrpSpPr>
            <p:nvPr/>
          </p:nvGrpSpPr>
          <p:grpSpPr bwMode="auto">
            <a:xfrm>
              <a:off x="3039" y="2410"/>
              <a:ext cx="1274" cy="520"/>
              <a:chOff x="3039" y="2410"/>
              <a:chExt cx="1274" cy="520"/>
            </a:xfrm>
          </p:grpSpPr>
          <p:sp>
            <p:nvSpPr>
              <p:cNvPr id="39" name="Line 36"/>
              <p:cNvSpPr>
                <a:spLocks noChangeShapeType="1"/>
              </p:cNvSpPr>
              <p:nvPr/>
            </p:nvSpPr>
            <p:spPr bwMode="auto">
              <a:xfrm>
                <a:off x="3255" y="2415"/>
                <a:ext cx="843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Oval 37"/>
              <p:cNvSpPr>
                <a:spLocks noChangeArrowheads="1"/>
              </p:cNvSpPr>
              <p:nvPr/>
            </p:nvSpPr>
            <p:spPr bwMode="auto">
              <a:xfrm>
                <a:off x="3177" y="2559"/>
                <a:ext cx="159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1" name="Oval 38"/>
              <p:cNvSpPr>
                <a:spLocks noChangeArrowheads="1"/>
              </p:cNvSpPr>
              <p:nvPr/>
            </p:nvSpPr>
            <p:spPr bwMode="auto">
              <a:xfrm>
                <a:off x="3585" y="2559"/>
                <a:ext cx="159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2" name="Oval 39"/>
              <p:cNvSpPr>
                <a:spLocks noChangeArrowheads="1"/>
              </p:cNvSpPr>
              <p:nvPr/>
            </p:nvSpPr>
            <p:spPr bwMode="auto">
              <a:xfrm>
                <a:off x="4017" y="2559"/>
                <a:ext cx="159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3" name="Line 40"/>
              <p:cNvSpPr>
                <a:spLocks noChangeShapeType="1"/>
              </p:cNvSpPr>
              <p:nvPr/>
            </p:nvSpPr>
            <p:spPr bwMode="auto">
              <a:xfrm>
                <a:off x="3258" y="2850"/>
                <a:ext cx="843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4" name="Arc 41"/>
              <p:cNvSpPr>
                <a:spLocks/>
              </p:cNvSpPr>
              <p:nvPr/>
            </p:nvSpPr>
            <p:spPr bwMode="auto">
              <a:xfrm>
                <a:off x="4095" y="2416"/>
                <a:ext cx="218" cy="43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199"/>
                  <a:gd name="T2" fmla="*/ 203 w 21600"/>
                  <a:gd name="T3" fmla="*/ 43199 h 43199"/>
                  <a:gd name="T4" fmla="*/ 0 w 21600"/>
                  <a:gd name="T5" fmla="*/ 21600 h 4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199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</a:path>
                  <a:path w="21600" h="43199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5" name="Arc 42"/>
              <p:cNvSpPr>
                <a:spLocks/>
              </p:cNvSpPr>
              <p:nvPr/>
            </p:nvSpPr>
            <p:spPr bwMode="auto">
              <a:xfrm flipH="1">
                <a:off x="3039" y="2416"/>
                <a:ext cx="218" cy="43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199"/>
                  <a:gd name="T2" fmla="*/ 203 w 21600"/>
                  <a:gd name="T3" fmla="*/ 43199 h 43199"/>
                  <a:gd name="T4" fmla="*/ 0 w 21600"/>
                  <a:gd name="T5" fmla="*/ 21600 h 4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199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</a:path>
                  <a:path w="21600" h="43199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6" name="Line 43"/>
              <p:cNvSpPr>
                <a:spLocks noChangeShapeType="1"/>
              </p:cNvSpPr>
              <p:nvPr/>
            </p:nvSpPr>
            <p:spPr bwMode="auto">
              <a:xfrm>
                <a:off x="3453" y="2412"/>
                <a:ext cx="0" cy="4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Line 44"/>
              <p:cNvSpPr>
                <a:spLocks noChangeShapeType="1"/>
              </p:cNvSpPr>
              <p:nvPr/>
            </p:nvSpPr>
            <p:spPr bwMode="auto">
              <a:xfrm>
                <a:off x="3882" y="2415"/>
                <a:ext cx="0" cy="4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3510" y="2847"/>
                <a:ext cx="309" cy="78"/>
              </a:xfrm>
              <a:custGeom>
                <a:avLst/>
                <a:gdLst>
                  <a:gd name="T0" fmla="*/ 0 w 309"/>
                  <a:gd name="T1" fmla="*/ 0 h 78"/>
                  <a:gd name="T2" fmla="*/ 0 w 309"/>
                  <a:gd name="T3" fmla="*/ 78 h 78"/>
                  <a:gd name="T4" fmla="*/ 309 w 309"/>
                  <a:gd name="T5" fmla="*/ 78 h 78"/>
                  <a:gd name="T6" fmla="*/ 309 w 309"/>
                  <a:gd name="T7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9" h="78">
                    <a:moveTo>
                      <a:pt x="0" y="0"/>
                    </a:moveTo>
                    <a:lnTo>
                      <a:pt x="0" y="78"/>
                    </a:lnTo>
                    <a:lnTo>
                      <a:pt x="309" y="78"/>
                    </a:lnTo>
                    <a:lnTo>
                      <a:pt x="309" y="3"/>
                    </a:ln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49" name="Group 57"/>
              <p:cNvGrpSpPr>
                <a:grpSpLocks/>
              </p:cNvGrpSpPr>
              <p:nvPr/>
            </p:nvGrpSpPr>
            <p:grpSpPr bwMode="auto">
              <a:xfrm>
                <a:off x="3554" y="2412"/>
                <a:ext cx="1" cy="518"/>
                <a:chOff x="3554" y="2412"/>
                <a:chExt cx="1" cy="518"/>
              </a:xfrm>
            </p:grpSpPr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3555" y="2412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3555" y="2489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3555" y="2557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2" name="Line 52"/>
                <p:cNvSpPr>
                  <a:spLocks noChangeShapeType="1"/>
                </p:cNvSpPr>
                <p:nvPr/>
              </p:nvSpPr>
              <p:spPr bwMode="auto">
                <a:xfrm>
                  <a:off x="3555" y="2621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" name="Line 53"/>
                <p:cNvSpPr>
                  <a:spLocks noChangeShapeType="1"/>
                </p:cNvSpPr>
                <p:nvPr/>
              </p:nvSpPr>
              <p:spPr bwMode="auto">
                <a:xfrm>
                  <a:off x="3555" y="2692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" name="Line 54"/>
                <p:cNvSpPr>
                  <a:spLocks noChangeShapeType="1"/>
                </p:cNvSpPr>
                <p:nvPr/>
              </p:nvSpPr>
              <p:spPr bwMode="auto">
                <a:xfrm>
                  <a:off x="3555" y="2760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" name="Line 55"/>
                <p:cNvSpPr>
                  <a:spLocks noChangeShapeType="1"/>
                </p:cNvSpPr>
                <p:nvPr/>
              </p:nvSpPr>
              <p:spPr bwMode="auto">
                <a:xfrm>
                  <a:off x="3555" y="2824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" name="Line 56"/>
                <p:cNvSpPr>
                  <a:spLocks noChangeShapeType="1"/>
                </p:cNvSpPr>
                <p:nvPr/>
              </p:nvSpPr>
              <p:spPr bwMode="auto">
                <a:xfrm>
                  <a:off x="3554" y="2893"/>
                  <a:ext cx="0" cy="3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50" name="Group 58"/>
              <p:cNvGrpSpPr>
                <a:grpSpLocks/>
              </p:cNvGrpSpPr>
              <p:nvPr/>
            </p:nvGrpSpPr>
            <p:grpSpPr bwMode="auto">
              <a:xfrm>
                <a:off x="3772" y="2410"/>
                <a:ext cx="1" cy="518"/>
                <a:chOff x="3554" y="2412"/>
                <a:chExt cx="1" cy="518"/>
              </a:xfrm>
            </p:grpSpPr>
            <p:sp>
              <p:nvSpPr>
                <p:cNvPr id="51" name="Line 59"/>
                <p:cNvSpPr>
                  <a:spLocks noChangeShapeType="1"/>
                </p:cNvSpPr>
                <p:nvPr/>
              </p:nvSpPr>
              <p:spPr bwMode="auto">
                <a:xfrm>
                  <a:off x="3555" y="2412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" name="Line 60"/>
                <p:cNvSpPr>
                  <a:spLocks noChangeShapeType="1"/>
                </p:cNvSpPr>
                <p:nvPr/>
              </p:nvSpPr>
              <p:spPr bwMode="auto">
                <a:xfrm>
                  <a:off x="3555" y="2489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" name="Line 61"/>
                <p:cNvSpPr>
                  <a:spLocks noChangeShapeType="1"/>
                </p:cNvSpPr>
                <p:nvPr/>
              </p:nvSpPr>
              <p:spPr bwMode="auto">
                <a:xfrm>
                  <a:off x="3555" y="2557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4" name="Line 62"/>
                <p:cNvSpPr>
                  <a:spLocks noChangeShapeType="1"/>
                </p:cNvSpPr>
                <p:nvPr/>
              </p:nvSpPr>
              <p:spPr bwMode="auto">
                <a:xfrm>
                  <a:off x="3555" y="2621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5" name="Line 63"/>
                <p:cNvSpPr>
                  <a:spLocks noChangeShapeType="1"/>
                </p:cNvSpPr>
                <p:nvPr/>
              </p:nvSpPr>
              <p:spPr bwMode="auto">
                <a:xfrm>
                  <a:off x="3555" y="2692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6" name="Line 64"/>
                <p:cNvSpPr>
                  <a:spLocks noChangeShapeType="1"/>
                </p:cNvSpPr>
                <p:nvPr/>
              </p:nvSpPr>
              <p:spPr bwMode="auto">
                <a:xfrm>
                  <a:off x="3555" y="2760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7" name="Line 65"/>
                <p:cNvSpPr>
                  <a:spLocks noChangeShapeType="1"/>
                </p:cNvSpPr>
                <p:nvPr/>
              </p:nvSpPr>
              <p:spPr bwMode="auto">
                <a:xfrm>
                  <a:off x="3555" y="2824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8" name="Line 66"/>
                <p:cNvSpPr>
                  <a:spLocks noChangeShapeType="1"/>
                </p:cNvSpPr>
                <p:nvPr/>
              </p:nvSpPr>
              <p:spPr bwMode="auto">
                <a:xfrm>
                  <a:off x="3554" y="2893"/>
                  <a:ext cx="0" cy="3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6" name="Group 95"/>
            <p:cNvGrpSpPr>
              <a:grpSpLocks/>
            </p:cNvGrpSpPr>
            <p:nvPr/>
          </p:nvGrpSpPr>
          <p:grpSpPr bwMode="auto">
            <a:xfrm>
              <a:off x="3038" y="3265"/>
              <a:ext cx="1278" cy="460"/>
              <a:chOff x="3038" y="3265"/>
              <a:chExt cx="1278" cy="460"/>
            </a:xfrm>
          </p:grpSpPr>
          <p:sp>
            <p:nvSpPr>
              <p:cNvPr id="17" name="Oval 67"/>
              <p:cNvSpPr>
                <a:spLocks noChangeArrowheads="1"/>
              </p:cNvSpPr>
              <p:nvPr/>
            </p:nvSpPr>
            <p:spPr bwMode="auto">
              <a:xfrm>
                <a:off x="3557" y="3377"/>
                <a:ext cx="219" cy="21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3515" y="3333"/>
                <a:ext cx="309" cy="30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" name="Freeform 69"/>
              <p:cNvSpPr>
                <a:spLocks/>
              </p:cNvSpPr>
              <p:nvPr/>
            </p:nvSpPr>
            <p:spPr bwMode="auto">
              <a:xfrm>
                <a:off x="3038" y="3556"/>
                <a:ext cx="1278" cy="166"/>
              </a:xfrm>
              <a:custGeom>
                <a:avLst/>
                <a:gdLst>
                  <a:gd name="T0" fmla="*/ 300 w 1278"/>
                  <a:gd name="T1" fmla="*/ 4 h 166"/>
                  <a:gd name="T2" fmla="*/ 2 w 1278"/>
                  <a:gd name="T3" fmla="*/ 0 h 166"/>
                  <a:gd name="T4" fmla="*/ 0 w 1278"/>
                  <a:gd name="T5" fmla="*/ 166 h 166"/>
                  <a:gd name="T6" fmla="*/ 1278 w 1278"/>
                  <a:gd name="T7" fmla="*/ 164 h 166"/>
                  <a:gd name="T8" fmla="*/ 1278 w 1278"/>
                  <a:gd name="T9" fmla="*/ 4 h 166"/>
                  <a:gd name="T10" fmla="*/ 982 w 1278"/>
                  <a:gd name="T11" fmla="*/ 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8" h="166">
                    <a:moveTo>
                      <a:pt x="300" y="4"/>
                    </a:moveTo>
                    <a:lnTo>
                      <a:pt x="2" y="0"/>
                    </a:lnTo>
                    <a:lnTo>
                      <a:pt x="0" y="166"/>
                    </a:lnTo>
                    <a:lnTo>
                      <a:pt x="1278" y="164"/>
                    </a:lnTo>
                    <a:lnTo>
                      <a:pt x="1278" y="4"/>
                    </a:lnTo>
                    <a:lnTo>
                      <a:pt x="982" y="6"/>
                    </a:ln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Arc 70"/>
              <p:cNvSpPr>
                <a:spLocks/>
              </p:cNvSpPr>
              <p:nvPr/>
            </p:nvSpPr>
            <p:spPr bwMode="auto">
              <a:xfrm rot="-5400000">
                <a:off x="3559" y="3154"/>
                <a:ext cx="218" cy="43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199"/>
                  <a:gd name="T2" fmla="*/ 203 w 21600"/>
                  <a:gd name="T3" fmla="*/ 43199 h 43199"/>
                  <a:gd name="T4" fmla="*/ 0 w 21600"/>
                  <a:gd name="T5" fmla="*/ 21600 h 4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199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</a:path>
                  <a:path w="21600" h="43199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" name="Arc 71"/>
              <p:cNvSpPr>
                <a:spLocks/>
              </p:cNvSpPr>
              <p:nvPr/>
            </p:nvSpPr>
            <p:spPr bwMode="auto">
              <a:xfrm rot="-10800000">
                <a:off x="3888" y="3471"/>
                <a:ext cx="132" cy="90"/>
              </a:xfrm>
              <a:custGeom>
                <a:avLst/>
                <a:gdLst>
                  <a:gd name="G0" fmla="+- 2079 0 0"/>
                  <a:gd name="G1" fmla="+- 21600 0 0"/>
                  <a:gd name="G2" fmla="+- 21600 0 0"/>
                  <a:gd name="T0" fmla="*/ 0 w 23679"/>
                  <a:gd name="T1" fmla="*/ 100 h 21963"/>
                  <a:gd name="T2" fmla="*/ 23676 w 23679"/>
                  <a:gd name="T3" fmla="*/ 21963 h 21963"/>
                  <a:gd name="T4" fmla="*/ 2079 w 23679"/>
                  <a:gd name="T5" fmla="*/ 21600 h 2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79" h="21963" fill="none" extrusionOk="0">
                    <a:moveTo>
                      <a:pt x="0" y="100"/>
                    </a:moveTo>
                    <a:cubicBezTo>
                      <a:pt x="691" y="33"/>
                      <a:pt x="1384" y="-1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</a:path>
                  <a:path w="23679" h="21963" stroke="0" extrusionOk="0">
                    <a:moveTo>
                      <a:pt x="0" y="100"/>
                    </a:moveTo>
                    <a:cubicBezTo>
                      <a:pt x="691" y="33"/>
                      <a:pt x="1384" y="-1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  <a:lnTo>
                      <a:pt x="2079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" name="Arc 72"/>
              <p:cNvSpPr>
                <a:spLocks/>
              </p:cNvSpPr>
              <p:nvPr/>
            </p:nvSpPr>
            <p:spPr bwMode="auto">
              <a:xfrm rot="10800000" flipH="1">
                <a:off x="3314" y="3469"/>
                <a:ext cx="132" cy="90"/>
              </a:xfrm>
              <a:custGeom>
                <a:avLst/>
                <a:gdLst>
                  <a:gd name="G0" fmla="+- 2079 0 0"/>
                  <a:gd name="G1" fmla="+- 21600 0 0"/>
                  <a:gd name="G2" fmla="+- 21600 0 0"/>
                  <a:gd name="T0" fmla="*/ 0 w 23679"/>
                  <a:gd name="T1" fmla="*/ 100 h 21963"/>
                  <a:gd name="T2" fmla="*/ 23676 w 23679"/>
                  <a:gd name="T3" fmla="*/ 21963 h 21963"/>
                  <a:gd name="T4" fmla="*/ 2079 w 23679"/>
                  <a:gd name="T5" fmla="*/ 21600 h 2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79" h="21963" fill="none" extrusionOk="0">
                    <a:moveTo>
                      <a:pt x="0" y="100"/>
                    </a:moveTo>
                    <a:cubicBezTo>
                      <a:pt x="691" y="33"/>
                      <a:pt x="1384" y="-1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</a:path>
                  <a:path w="23679" h="21963" stroke="0" extrusionOk="0">
                    <a:moveTo>
                      <a:pt x="0" y="100"/>
                    </a:moveTo>
                    <a:cubicBezTo>
                      <a:pt x="691" y="33"/>
                      <a:pt x="1384" y="-1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  <a:lnTo>
                      <a:pt x="2079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grpSp>
            <p:nvGrpSpPr>
              <p:cNvPr id="23" name="Group 86"/>
              <p:cNvGrpSpPr>
                <a:grpSpLocks/>
              </p:cNvGrpSpPr>
              <p:nvPr/>
            </p:nvGrpSpPr>
            <p:grpSpPr bwMode="auto">
              <a:xfrm>
                <a:off x="3177" y="3558"/>
                <a:ext cx="0" cy="165"/>
                <a:chOff x="3177" y="3558"/>
                <a:chExt cx="0" cy="165"/>
              </a:xfrm>
            </p:grpSpPr>
            <p:sp>
              <p:nvSpPr>
                <p:cNvPr id="36" name="Line 74"/>
                <p:cNvSpPr>
                  <a:spLocks noChangeShapeType="1"/>
                </p:cNvSpPr>
                <p:nvPr/>
              </p:nvSpPr>
              <p:spPr bwMode="auto">
                <a:xfrm>
                  <a:off x="3177" y="3558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" name="Line 75"/>
                <p:cNvSpPr>
                  <a:spLocks noChangeShapeType="1"/>
                </p:cNvSpPr>
                <p:nvPr/>
              </p:nvSpPr>
              <p:spPr bwMode="auto">
                <a:xfrm>
                  <a:off x="3177" y="3613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" name="Line 76"/>
                <p:cNvSpPr>
                  <a:spLocks noChangeShapeType="1"/>
                </p:cNvSpPr>
                <p:nvPr/>
              </p:nvSpPr>
              <p:spPr bwMode="auto">
                <a:xfrm>
                  <a:off x="3177" y="3681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24" name="Group 85"/>
              <p:cNvGrpSpPr>
                <a:grpSpLocks/>
              </p:cNvGrpSpPr>
              <p:nvPr/>
            </p:nvGrpSpPr>
            <p:grpSpPr bwMode="auto">
              <a:xfrm>
                <a:off x="3337" y="3560"/>
                <a:ext cx="0" cy="165"/>
                <a:chOff x="3337" y="3560"/>
                <a:chExt cx="0" cy="165"/>
              </a:xfrm>
            </p:grpSpPr>
            <p:sp>
              <p:nvSpPr>
                <p:cNvPr id="33" name="Line 82"/>
                <p:cNvSpPr>
                  <a:spLocks noChangeShapeType="1"/>
                </p:cNvSpPr>
                <p:nvPr/>
              </p:nvSpPr>
              <p:spPr bwMode="auto">
                <a:xfrm>
                  <a:off x="3337" y="3560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" name="Line 83"/>
                <p:cNvSpPr>
                  <a:spLocks noChangeShapeType="1"/>
                </p:cNvSpPr>
                <p:nvPr/>
              </p:nvSpPr>
              <p:spPr bwMode="auto">
                <a:xfrm>
                  <a:off x="3337" y="3615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" name="Line 84"/>
                <p:cNvSpPr>
                  <a:spLocks noChangeShapeType="1"/>
                </p:cNvSpPr>
                <p:nvPr/>
              </p:nvSpPr>
              <p:spPr bwMode="auto">
                <a:xfrm>
                  <a:off x="3337" y="3683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25" name="Group 87"/>
              <p:cNvGrpSpPr>
                <a:grpSpLocks/>
              </p:cNvGrpSpPr>
              <p:nvPr/>
            </p:nvGrpSpPr>
            <p:grpSpPr bwMode="auto">
              <a:xfrm>
                <a:off x="4019" y="3558"/>
                <a:ext cx="0" cy="165"/>
                <a:chOff x="3177" y="3558"/>
                <a:chExt cx="0" cy="165"/>
              </a:xfrm>
            </p:grpSpPr>
            <p:sp>
              <p:nvSpPr>
                <p:cNvPr id="30" name="Line 88"/>
                <p:cNvSpPr>
                  <a:spLocks noChangeShapeType="1"/>
                </p:cNvSpPr>
                <p:nvPr/>
              </p:nvSpPr>
              <p:spPr bwMode="auto">
                <a:xfrm>
                  <a:off x="3177" y="3558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89"/>
                <p:cNvSpPr>
                  <a:spLocks noChangeShapeType="1"/>
                </p:cNvSpPr>
                <p:nvPr/>
              </p:nvSpPr>
              <p:spPr bwMode="auto">
                <a:xfrm>
                  <a:off x="3177" y="3613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90"/>
                <p:cNvSpPr>
                  <a:spLocks noChangeShapeType="1"/>
                </p:cNvSpPr>
                <p:nvPr/>
              </p:nvSpPr>
              <p:spPr bwMode="auto">
                <a:xfrm>
                  <a:off x="3177" y="3681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26" name="Group 91"/>
              <p:cNvGrpSpPr>
                <a:grpSpLocks/>
              </p:cNvGrpSpPr>
              <p:nvPr/>
            </p:nvGrpSpPr>
            <p:grpSpPr bwMode="auto">
              <a:xfrm>
                <a:off x="4181" y="3558"/>
                <a:ext cx="0" cy="165"/>
                <a:chOff x="3177" y="3558"/>
                <a:chExt cx="0" cy="165"/>
              </a:xfrm>
            </p:grpSpPr>
            <p:sp>
              <p:nvSpPr>
                <p:cNvPr id="27" name="Line 92"/>
                <p:cNvSpPr>
                  <a:spLocks noChangeShapeType="1"/>
                </p:cNvSpPr>
                <p:nvPr/>
              </p:nvSpPr>
              <p:spPr bwMode="auto">
                <a:xfrm>
                  <a:off x="3177" y="3558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93"/>
                <p:cNvSpPr>
                  <a:spLocks noChangeShapeType="1"/>
                </p:cNvSpPr>
                <p:nvPr/>
              </p:nvSpPr>
              <p:spPr bwMode="auto">
                <a:xfrm>
                  <a:off x="3177" y="3613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94"/>
                <p:cNvSpPr>
                  <a:spLocks noChangeShapeType="1"/>
                </p:cNvSpPr>
                <p:nvPr/>
              </p:nvSpPr>
              <p:spPr bwMode="auto">
                <a:xfrm>
                  <a:off x="3177" y="3681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5305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7700</TotalTime>
  <Words>505</Words>
  <Application>Microsoft Office PowerPoint</Application>
  <PresentationFormat>Widescreen</PresentationFormat>
  <Paragraphs>110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Roboto Condensed Light</vt:lpstr>
      <vt:lpstr>Roboto Condensed</vt:lpstr>
      <vt:lpstr>Webdings</vt:lpstr>
      <vt:lpstr>Segoe UI Black</vt:lpstr>
      <vt:lpstr>Arial</vt:lpstr>
      <vt:lpstr>Roboto</vt:lpstr>
      <vt:lpstr>Calibri</vt:lpstr>
      <vt:lpstr>Wingdings 3</vt:lpstr>
      <vt:lpstr>Wingdings</vt:lpstr>
      <vt:lpstr>Courier New</vt:lpstr>
      <vt:lpstr>Wingdings 2</vt:lpstr>
      <vt:lpstr>Office Theme</vt:lpstr>
      <vt:lpstr>Unit – 1 Introduction to Engineering Graphics</vt:lpstr>
      <vt:lpstr>Modes of Communication</vt:lpstr>
      <vt:lpstr>Importance of Engineering Graphics Language or Drawing</vt:lpstr>
      <vt:lpstr>Structure of Graphics Language</vt:lpstr>
      <vt:lpstr>Free Hand Drawing</vt:lpstr>
      <vt:lpstr>Instrument Drawing</vt:lpstr>
      <vt:lpstr>Drawing by using Computer Applications</vt:lpstr>
      <vt:lpstr>Application of EG&amp;D in CSE</vt:lpstr>
      <vt:lpstr>Graphics or Drawing Language</vt:lpstr>
      <vt:lpstr>Elements of Graphics or Drawing Language</vt:lpstr>
      <vt:lpstr>Drawing Standards</vt:lpstr>
      <vt:lpstr>Standard Codes - Country wise</vt:lpstr>
      <vt:lpstr>Drawing Instruments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   </cp:lastModifiedBy>
  <cp:revision>356</cp:revision>
  <dcterms:created xsi:type="dcterms:W3CDTF">2020-05-01T05:09:15Z</dcterms:created>
  <dcterms:modified xsi:type="dcterms:W3CDTF">2020-11-06T06:17:51Z</dcterms:modified>
</cp:coreProperties>
</file>